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65" r:id="rId2"/>
    <p:sldId id="263" r:id="rId3"/>
    <p:sldId id="264" r:id="rId4"/>
    <p:sldId id="266" r:id="rId5"/>
    <p:sldId id="260" r:id="rId6"/>
  </p:sldIdLst>
  <p:sldSz cx="14630400" cy="18288000"/>
  <p:notesSz cx="9926638" cy="6797675"/>
  <p:embeddedFontLst>
    <p:embeddedFont>
      <p:font typeface="Segoe Print" panose="02000600000000000000" pitchFamily="2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Open Sans" panose="020B0606030504020204" pitchFamily="34" charset="0"/>
      <p:regular r:id="rId14"/>
      <p:bold r:id="rId15"/>
    </p:embeddedFont>
    <p:embeddedFont>
      <p:font typeface="Showcard Gothic" panose="04020904020102020604" pitchFamily="82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33" d="100"/>
          <a:sy n="33" d="100"/>
        </p:scale>
        <p:origin x="152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126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8288000"/>
          </a:xfrm>
          <a:prstGeom prst="rect">
            <a:avLst/>
          </a:prstGeom>
          <a:solidFill>
            <a:srgbClr val="100C3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178079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9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0370" y="14924503"/>
            <a:ext cx="3424312" cy="331777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 0"/>
          <p:cNvSpPr/>
          <p:nvPr/>
        </p:nvSpPr>
        <p:spPr>
          <a:xfrm>
            <a:off x="324867" y="549539"/>
            <a:ext cx="14305533" cy="1976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ВНЕБЮДЖЕТ </a:t>
            </a:r>
            <a:r>
              <a:rPr lang="ru-RU" sz="54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2026</a:t>
            </a:r>
            <a:endParaRPr lang="ru-RU" sz="5400" b="1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Подготовка к 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школе «Пчелка» </a:t>
            </a:r>
            <a:r>
              <a:rPr lang="ru-RU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 корпусе Пространство по </a:t>
            </a: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СУББОТАМ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</p:txBody>
      </p:sp>
      <p:sp>
        <p:nvSpPr>
          <p:cNvPr id="5" name="Text 1"/>
          <p:cNvSpPr/>
          <p:nvPr/>
        </p:nvSpPr>
        <p:spPr>
          <a:xfrm>
            <a:off x="324867" y="3952346"/>
            <a:ext cx="7904733" cy="4272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групповые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занятия по подготовке к школе в корпусе </a:t>
            </a: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«ПРОСТРАНСТВО»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1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раз в </a:t>
            </a: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неделю с 10:00 до 12:00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6600 </a:t>
            </a: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руб</a:t>
            </a: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. в мес.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Педагоги Бовырина Наталья Геннадьевна \ Полетаева Ангелина Юрьевна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600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algn="ctr">
              <a:lnSpc>
                <a:spcPct val="90000"/>
              </a:lnSpc>
              <a:buClr>
                <a:srgbClr val="FEE599"/>
              </a:buClr>
              <a:buSzPts val="3800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2"/>
          <p:cNvSpPr/>
          <p:nvPr/>
        </p:nvSpPr>
        <p:spPr>
          <a:xfrm>
            <a:off x="913598" y="8741613"/>
            <a:ext cx="8019386" cy="3460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всем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возникающим</a:t>
            </a: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вопросам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записи </a:t>
            </a:r>
            <a:endParaRPr lang="ru-RU" sz="3200" b="1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Вы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можете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обратиться</a:t>
            </a:r>
          </a:p>
          <a:p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телефону +7(499)211-26-10</a:t>
            </a:r>
          </a:p>
          <a:p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почте  dop@nekrasovka.school</a:t>
            </a:r>
          </a:p>
        </p:txBody>
      </p:sp>
      <p:sp>
        <p:nvSpPr>
          <p:cNvPr id="9" name="Text 0"/>
          <p:cNvSpPr/>
          <p:nvPr/>
        </p:nvSpPr>
        <p:spPr>
          <a:xfrm>
            <a:off x="324867" y="14417939"/>
            <a:ext cx="14305533" cy="1976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ВОЗМОЖНОСТЬ ПОЗНАКОМИТЬСЯ СО ШКОЛОЙ!</a:t>
            </a:r>
            <a:endParaRPr lang="ru-RU" sz="5400" b="1" i="1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Unbounded Bold" pitchFamily="34" charset="-122"/>
              <a:cs typeface="Unbounded Bold" pitchFamily="34" charset="-120"/>
            </a:endParaRPr>
          </a:p>
        </p:txBody>
      </p:sp>
      <p:pic>
        <p:nvPicPr>
          <p:cNvPr id="10" name="Picture 4" descr="https://gym1595.mskobr.ru/files/Knopk/%D0%9A%D0%BD%D0%BE%D0%BF%D0%BA%D0%B0%20%D0%97%D0%90%D0%9F%D0%98%D0%A1%D0%90%D0%A2%D0%AC%D0%A1%D0%A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881" y="11714839"/>
            <a:ext cx="5627075" cy="2294535"/>
          </a:xfrm>
          <a:prstGeom prst="rect">
            <a:avLst/>
          </a:prstGeom>
          <a:noFill/>
          <a:effectLst>
            <a:softEdge rad="431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s://yaart-web-alice-images.s3.yandex.net/editing_result_59cb07e529a111f1943a7e01ee8761b4: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292" y="3326609"/>
            <a:ext cx="6317884" cy="6317885"/>
          </a:xfrm>
          <a:prstGeom prst="rect">
            <a:avLst/>
          </a:prstGeom>
          <a:noFill/>
          <a:effectLst>
            <a:softEdge rad="1244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929" y="9644494"/>
            <a:ext cx="4216336" cy="421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84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2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0370" y="14924503"/>
            <a:ext cx="3424312" cy="331777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 0"/>
          <p:cNvSpPr/>
          <p:nvPr/>
        </p:nvSpPr>
        <p:spPr>
          <a:xfrm>
            <a:off x="324867" y="549539"/>
            <a:ext cx="14305533" cy="1976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ВНЕБЮДЖЕТ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2026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Подготовка к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школе «Знайка Лингво» </a:t>
            </a:r>
          </a:p>
          <a:p>
            <a:pPr algn="ctr">
              <a:lnSpc>
                <a:spcPts val="5550"/>
              </a:lnSpc>
            </a:pP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 </a:t>
            </a: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корпусе Пространство по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БУДНЯМ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</p:txBody>
      </p:sp>
      <p:sp>
        <p:nvSpPr>
          <p:cNvPr id="5" name="Text 1"/>
          <p:cNvSpPr/>
          <p:nvPr/>
        </p:nvSpPr>
        <p:spPr>
          <a:xfrm>
            <a:off x="279149" y="3435388"/>
            <a:ext cx="7904733" cy="6693350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368300">
              <a:schemeClr val="accent1">
                <a:alpha val="40000"/>
              </a:schemeClr>
            </a:glow>
            <a:softEdge rad="0"/>
          </a:effectLst>
        </p:spPr>
        <p:txBody>
          <a:bodyPr wrap="square" lIns="0" tIns="0" rIns="0" bIns="0" rtlCol="0" anchor="t"/>
          <a:lstStyle/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групповые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занятия по подготовке к школе в корпусе «ПРОСТРАНСТВО»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2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раза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в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неделю понед.\среда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с 16:00 до 17:30 7000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руб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. в мес.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Грамота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Математика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Английский язык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en-US" sz="3600" i="1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педагог – учитель начальной школы будущий классный руководитель 1-го класса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  Ахмедова Аида Камиловна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6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6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6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en-US" sz="36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6" name="Text 2"/>
          <p:cNvSpPr/>
          <p:nvPr/>
        </p:nvSpPr>
        <p:spPr>
          <a:xfrm>
            <a:off x="655691" y="10677775"/>
            <a:ext cx="8019386" cy="3460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всем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возникающим</a:t>
            </a: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вопросам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записи </a:t>
            </a:r>
            <a:endParaRPr lang="ru-RU" sz="3200" b="1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Вы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можете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обратиться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телефону +</a:t>
            </a:r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7(499)211-26-10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почте 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dop@nekrasovka.school</a:t>
            </a:r>
            <a:endParaRPr lang="ru-RU" sz="40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9" name="Text 0"/>
          <p:cNvSpPr/>
          <p:nvPr/>
        </p:nvSpPr>
        <p:spPr>
          <a:xfrm>
            <a:off x="279149" y="14899611"/>
            <a:ext cx="14305533" cy="334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ВОЗМОЖНОСТЬ ПОЗНАКОМИТЬСЯ СО ШКОЛОЙ!</a:t>
            </a:r>
          </a:p>
          <a:p>
            <a:pPr algn="ctr">
              <a:lnSpc>
                <a:spcPts val="5550"/>
              </a:lnSpc>
            </a:pPr>
            <a:r>
              <a:rPr lang="ru-RU" sz="5400" b="1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1-ый класс с </a:t>
            </a:r>
            <a:r>
              <a:rPr lang="ru-RU" sz="5400" b="1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лингвистическим профилем</a:t>
            </a:r>
            <a:r>
              <a:rPr lang="ru-RU" sz="5400" b="1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.</a:t>
            </a:r>
          </a:p>
        </p:txBody>
      </p:sp>
      <p:pic>
        <p:nvPicPr>
          <p:cNvPr id="1028" name="Picture 4" descr="https://gym1595.mskobr.ru/files/Knopk/%D0%9A%D0%BD%D0%BE%D0%BF%D0%BA%D0%B0%20%D0%97%D0%90%D0%9F%D0%98%D0%A1%D0%90%D0%A2%D0%AC%D0%A1%D0%A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635" y="12467866"/>
            <a:ext cx="5627075" cy="2294535"/>
          </a:xfrm>
          <a:prstGeom prst="rect">
            <a:avLst/>
          </a:prstGeom>
          <a:noFill/>
          <a:effectLst>
            <a:softEdge rad="431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Английская Школа Для Детей Изучите Язык Иллюстрация Вектора Образования Дети  Рисунок Каракули Стиль Изображения — стоковая векторная графика и другие  изображения на тему Английский язык - iStoc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720" y="3673260"/>
            <a:ext cx="5829300" cy="5829301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791" y="7974262"/>
            <a:ext cx="4216336" cy="421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591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0370" y="14924503"/>
            <a:ext cx="3424312" cy="331777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 0"/>
          <p:cNvSpPr/>
          <p:nvPr/>
        </p:nvSpPr>
        <p:spPr>
          <a:xfrm>
            <a:off x="324867" y="549539"/>
            <a:ext cx="14305533" cy="2748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ВНЕБЮДЖЕТ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2026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Подготовка к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школе «Пифагорчик» </a:t>
            </a:r>
          </a:p>
          <a:p>
            <a:pPr algn="ctr">
              <a:lnSpc>
                <a:spcPts val="5550"/>
              </a:lnSpc>
            </a:pP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 </a:t>
            </a: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корпусе Пространство по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БУДНЯМ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</p:txBody>
      </p:sp>
      <p:sp>
        <p:nvSpPr>
          <p:cNvPr id="5" name="Text 1"/>
          <p:cNvSpPr/>
          <p:nvPr/>
        </p:nvSpPr>
        <p:spPr>
          <a:xfrm>
            <a:off x="1052872" y="3152053"/>
            <a:ext cx="8395928" cy="7663358"/>
          </a:xfrm>
          <a:prstGeom prst="rect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368300">
              <a:schemeClr val="accent1">
                <a:alpha val="40000"/>
              </a:schemeClr>
            </a:glow>
            <a:softEdge rad="0"/>
          </a:effectLst>
        </p:spPr>
        <p:txBody>
          <a:bodyPr wrap="square" lIns="0" tIns="0" rIns="0" bIns="0" rtlCol="0" anchor="t"/>
          <a:lstStyle/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600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групповые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занятия по подготовке к школе в корпусе </a:t>
            </a: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«ПРОСТРАНСТВО»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2</a:t>
            </a: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раза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в </a:t>
            </a: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неделю понед.\среда</a:t>
            </a:r>
          </a:p>
          <a:p>
            <a:pPr>
              <a:lnSpc>
                <a:spcPct val="90000"/>
              </a:lnSpc>
              <a:buClr>
                <a:srgbClr val="FEE599"/>
              </a:buClr>
              <a:buSzPts val="3800"/>
            </a:pP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с 16:00 до 17:30 </a:t>
            </a: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7000 </a:t>
            </a: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руб</a:t>
            </a: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. в мес.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Грамота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Математика  углубленный уровень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Мир вокруг </a:t>
            </a:r>
            <a:r>
              <a:rPr lang="ru-RU" sz="3600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нас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en-US" sz="3600" i="1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педагог – учитель начальной школы будущий классный руководитель 1-го класса</a:t>
            </a:r>
          </a:p>
          <a:p>
            <a:pPr>
              <a:lnSpc>
                <a:spcPct val="90000"/>
              </a:lnSpc>
              <a:buClr>
                <a:srgbClr val="FEE599"/>
              </a:buClr>
              <a:buSzPts val="3800"/>
            </a:pP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</a:t>
            </a: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  Комар Галина Александровна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600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algn="ctr">
              <a:lnSpc>
                <a:spcPct val="90000"/>
              </a:lnSpc>
              <a:buClr>
                <a:srgbClr val="FEE599"/>
              </a:buClr>
              <a:buSzPts val="3800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2"/>
          <p:cNvSpPr/>
          <p:nvPr/>
        </p:nvSpPr>
        <p:spPr>
          <a:xfrm>
            <a:off x="1150249" y="11370750"/>
            <a:ext cx="8019386" cy="3460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всем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возникающим</a:t>
            </a: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вопросам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записи </a:t>
            </a:r>
            <a:endParaRPr lang="ru-RU" sz="3200" b="1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Вы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можете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обратиться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телефону +</a:t>
            </a:r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7(499)211-26-10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почте 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dop@nekrasovka.school</a:t>
            </a:r>
            <a:endParaRPr lang="ru-RU" sz="40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9" name="Text 0"/>
          <p:cNvSpPr/>
          <p:nvPr/>
        </p:nvSpPr>
        <p:spPr>
          <a:xfrm>
            <a:off x="279149" y="14899611"/>
            <a:ext cx="14305533" cy="3177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ВОЗМОЖНОСТЬ ПОЗНАКОМИТЬСЯ СО ШКОЛОЙ!</a:t>
            </a:r>
          </a:p>
          <a:p>
            <a:pPr algn="ctr">
              <a:lnSpc>
                <a:spcPts val="5550"/>
              </a:lnSpc>
            </a:pPr>
            <a:r>
              <a:rPr lang="ru-RU" sz="5400" b="1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1-ый класс с математическим профилем.</a:t>
            </a:r>
            <a:endParaRPr lang="ru-RU" sz="5400" b="1" i="1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Unbounded Bold" pitchFamily="34" charset="-122"/>
              <a:cs typeface="Unbounded Bold" pitchFamily="34" charset="-120"/>
            </a:endParaRPr>
          </a:p>
        </p:txBody>
      </p:sp>
      <p:pic>
        <p:nvPicPr>
          <p:cNvPr id="1028" name="Picture 4" descr="https://gym1595.mskobr.ru/files/Knopk/%D0%9A%D0%BD%D0%BE%D0%BF%D0%BA%D0%B0%20%D0%97%D0%90%D0%9F%D0%98%D0%A1%D0%90%D0%A2%D0%AC%D0%A1%D0%A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635" y="11341816"/>
            <a:ext cx="5627075" cy="2294535"/>
          </a:xfrm>
          <a:prstGeom prst="rect">
            <a:avLst/>
          </a:prstGeom>
          <a:noFill/>
          <a:effectLst>
            <a:softEdge rad="431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484" y="5930825"/>
            <a:ext cx="4216336" cy="421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17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2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0370" y="14924503"/>
            <a:ext cx="3424312" cy="331777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 0"/>
          <p:cNvSpPr/>
          <p:nvPr/>
        </p:nvSpPr>
        <p:spPr>
          <a:xfrm>
            <a:off x="324867" y="549539"/>
            <a:ext cx="14305533" cy="1976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ВНЕБЮДЖЕТ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2026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Подготовка к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школе «Знайка» </a:t>
            </a:r>
          </a:p>
          <a:p>
            <a:pPr algn="ctr">
              <a:lnSpc>
                <a:spcPts val="5550"/>
              </a:lnSpc>
            </a:pP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 </a:t>
            </a:r>
            <a:r>
              <a:rPr lang="ru-RU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корпусе Пространство по </a:t>
            </a:r>
            <a:r>
              <a:rPr lang="ru-RU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БУДНЯМ</a:t>
            </a:r>
            <a:endParaRPr lang="ru-RU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</p:txBody>
      </p:sp>
      <p:sp>
        <p:nvSpPr>
          <p:cNvPr id="5" name="Text 1"/>
          <p:cNvSpPr/>
          <p:nvPr/>
        </p:nvSpPr>
        <p:spPr>
          <a:xfrm>
            <a:off x="279149" y="3435388"/>
            <a:ext cx="8700728" cy="669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групповые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занятия по подготовке к школе в корпусе </a:t>
            </a: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«ПРОСТРАНСТВО»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2</a:t>
            </a: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раза </a:t>
            </a:r>
            <a:r>
              <a:rPr lang="ru-RU" sz="3600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в </a:t>
            </a: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неделю понед.\среда</a:t>
            </a:r>
          </a:p>
          <a:p>
            <a:pPr>
              <a:lnSpc>
                <a:spcPct val="90000"/>
              </a:lnSpc>
              <a:buClr>
                <a:srgbClr val="FEE599"/>
              </a:buClr>
              <a:buSzPts val="3800"/>
            </a:pPr>
            <a:r>
              <a:rPr lang="ru-RU" sz="3600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с 16:00 до 17:30 </a:t>
            </a: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6600 </a:t>
            </a: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руб</a:t>
            </a: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. в мес.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Родная речь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Математика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Чтение</a:t>
            </a:r>
          </a:p>
          <a:p>
            <a:pPr marL="1371600" lvl="2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en-US" sz="3600" i="1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педагог – учитель начальной школы будущий классный руководитель 1-го класса</a:t>
            </a:r>
          </a:p>
          <a:p>
            <a:pPr>
              <a:lnSpc>
                <a:spcPct val="90000"/>
              </a:lnSpc>
              <a:buClr>
                <a:srgbClr val="FEE599"/>
              </a:buClr>
              <a:buSzPts val="3800"/>
            </a:pPr>
            <a:r>
              <a:rPr lang="ru-RU" sz="36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</a:t>
            </a:r>
            <a:r>
              <a:rPr lang="ru-RU" sz="36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  Агеева Екатерина Александровна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600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algn="ctr">
              <a:lnSpc>
                <a:spcPct val="90000"/>
              </a:lnSpc>
              <a:buClr>
                <a:srgbClr val="FEE599"/>
              </a:buClr>
              <a:buSzPts val="3800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2"/>
          <p:cNvSpPr/>
          <p:nvPr/>
        </p:nvSpPr>
        <p:spPr>
          <a:xfrm>
            <a:off x="655691" y="10677775"/>
            <a:ext cx="8019386" cy="3460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всем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возникающим</a:t>
            </a: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вопросам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записи </a:t>
            </a:r>
            <a:endParaRPr lang="ru-RU" sz="3200" b="1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Вы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можете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обратиться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телефону +</a:t>
            </a:r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7(499)211-26-10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почте 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dop@nekrasovka.school</a:t>
            </a:r>
            <a:endParaRPr lang="ru-RU" sz="40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9" name="Text 0"/>
          <p:cNvSpPr/>
          <p:nvPr/>
        </p:nvSpPr>
        <p:spPr>
          <a:xfrm>
            <a:off x="324867" y="15203359"/>
            <a:ext cx="14305533" cy="19581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i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ВОЗМОЖНОСТЬ ПОЗНАКОМИТЬСЯ СО ШКОЛОЙ</a:t>
            </a:r>
            <a:r>
              <a:rPr lang="ru-RU" sz="5400" b="1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!</a:t>
            </a:r>
            <a:endParaRPr lang="ru-RU" sz="5400" b="1" i="1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Unbounded Bold" pitchFamily="34" charset="-122"/>
              <a:cs typeface="Unbounded Bold" pitchFamily="34" charset="-120"/>
            </a:endParaRPr>
          </a:p>
        </p:txBody>
      </p:sp>
      <p:pic>
        <p:nvPicPr>
          <p:cNvPr id="1028" name="Picture 4" descr="https://gym1595.mskobr.ru/files/Knopk/%D0%9A%D0%BD%D0%BE%D0%BF%D0%BA%D0%B0%20%D0%97%D0%90%D0%9F%D0%98%D0%A1%D0%90%D0%A2%D0%AC%D0%A1%D0%AF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635" y="12467866"/>
            <a:ext cx="5627075" cy="2294535"/>
          </a:xfrm>
          <a:prstGeom prst="rect">
            <a:avLst/>
          </a:prstGeom>
          <a:noFill/>
          <a:effectLst>
            <a:softEdge rad="431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Рисунки раскраски знайки (45 фото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985" y="3237144"/>
            <a:ext cx="5083136" cy="5241984"/>
          </a:xfrm>
          <a:prstGeom prst="rect">
            <a:avLst/>
          </a:prstGeom>
          <a:noFill/>
          <a:effectLst>
            <a:glow rad="698500">
              <a:schemeClr val="bg1"/>
            </a:glow>
            <a:outerShdw blurRad="977900" dir="5400000" algn="ctr" rotWithShape="0">
              <a:schemeClr val="accent1">
                <a:lumMod val="20000"/>
                <a:lumOff val="80000"/>
                <a:alpha val="3000"/>
              </a:schemeClr>
            </a:outerShdw>
            <a:softEdge rad="1168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635" y="8251530"/>
            <a:ext cx="4216336" cy="421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854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0370" y="14924503"/>
            <a:ext cx="3424312" cy="331777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Text 0"/>
          <p:cNvSpPr/>
          <p:nvPr/>
        </p:nvSpPr>
        <p:spPr>
          <a:xfrm>
            <a:off x="324867" y="549539"/>
            <a:ext cx="14305533" cy="1976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ВНЕБЮДЖЕТ </a:t>
            </a:r>
            <a:r>
              <a:rPr lang="ru-RU" sz="54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2026</a:t>
            </a:r>
            <a:endParaRPr lang="ru-RU" sz="5400" b="1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  <a:p>
            <a:pPr algn="ctr">
              <a:lnSpc>
                <a:spcPts val="5550"/>
              </a:lnSpc>
            </a:pPr>
            <a:r>
              <a:rPr lang="ru-RU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Подготовка к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школе «Познавайка» </a:t>
            </a:r>
            <a:r>
              <a:rPr lang="ru-RU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 корпусе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Время </a:t>
            </a:r>
            <a:r>
              <a:rPr lang="ru-RU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по </a:t>
            </a:r>
            <a:r>
              <a:rPr lang="ru-RU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anose="04020904020102020604" pitchFamily="82" charset="0"/>
                <a:ea typeface="Unbounded Bold" pitchFamily="34" charset="-122"/>
                <a:cs typeface="Unbounded Bold" pitchFamily="34" charset="-120"/>
              </a:rPr>
              <a:t>БУДНЯМ</a:t>
            </a:r>
            <a:endParaRPr lang="ru-RU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anose="04020904020102020604" pitchFamily="82" charset="0"/>
              <a:ea typeface="Unbounded Bold" pitchFamily="34" charset="-122"/>
              <a:cs typeface="Unbounded Bold" pitchFamily="34" charset="-120"/>
            </a:endParaRPr>
          </a:p>
        </p:txBody>
      </p:sp>
      <p:sp>
        <p:nvSpPr>
          <p:cNvPr id="5" name="Text 1"/>
          <p:cNvSpPr/>
          <p:nvPr/>
        </p:nvSpPr>
        <p:spPr>
          <a:xfrm>
            <a:off x="324867" y="3229068"/>
            <a:ext cx="8678458" cy="7832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групповые 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занятия по подготовке к школе в корпусе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«ВРЕМЯ»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2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раза 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в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неделю понед.\среда</a:t>
            </a:r>
          </a:p>
          <a:p>
            <a:pPr>
              <a:lnSpc>
                <a:spcPct val="90000"/>
              </a:lnSpc>
              <a:buClr>
                <a:srgbClr val="FEE599"/>
              </a:buClr>
              <a:buSzPts val="3800"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с 16:00 до 17:30</a:t>
            </a:r>
          </a:p>
          <a:p>
            <a:pPr algn="ctr">
              <a:lnSpc>
                <a:spcPct val="90000"/>
              </a:lnSpc>
              <a:buClr>
                <a:srgbClr val="FEE599"/>
              </a:buClr>
              <a:buSzPts val="3800"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ИЛИ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2 раза в неделю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втор.\четверг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>
              <a:lnSpc>
                <a:spcPct val="90000"/>
              </a:lnSpc>
              <a:buClr>
                <a:srgbClr val="FEE599"/>
              </a:buClr>
              <a:buSzPts val="3800"/>
            </a:pP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 с 16:00 до 17:30</a:t>
            </a:r>
          </a:p>
          <a:p>
            <a:pPr>
              <a:lnSpc>
                <a:spcPct val="90000"/>
              </a:lnSpc>
              <a:buClr>
                <a:srgbClr val="FEE599"/>
              </a:buClr>
              <a:buSzPts val="3800"/>
            </a:pPr>
            <a:endParaRPr lang="ru-RU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6600 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руб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. в мес.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педагоги – учителя начальной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школы </a:t>
            </a:r>
            <a:endParaRPr lang="ru-RU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Парамонова 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Дина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  <a:sym typeface="Ultra"/>
              </a:rPr>
              <a:t>Викторовна</a:t>
            </a: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Рогова Екатерина Анатольевна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457200" indent="-457200">
              <a:lnSpc>
                <a:spcPct val="90000"/>
              </a:lnSpc>
              <a:buClr>
                <a:srgbClr val="FEE599"/>
              </a:buClr>
              <a:buSzPts val="3800"/>
              <a:buFont typeface="Wingdings" panose="05000000000000000000" pitchFamily="2" charset="2"/>
              <a:buChar char="q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algn="ctr">
              <a:lnSpc>
                <a:spcPct val="90000"/>
              </a:lnSpc>
              <a:buClr>
                <a:srgbClr val="FEE599"/>
              </a:buClr>
              <a:buSzPts val="3800"/>
            </a:pPr>
            <a:endParaRPr lang="ru-RU" sz="32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  <a:sym typeface="Ultra"/>
            </a:endParaRPr>
          </a:p>
          <a:p>
            <a:pPr marL="285750" indent="-285750" eaLnBrk="0" hangingPunct="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2"/>
          <p:cNvSpPr/>
          <p:nvPr/>
        </p:nvSpPr>
        <p:spPr>
          <a:xfrm>
            <a:off x="655691" y="11061243"/>
            <a:ext cx="8019386" cy="34602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всем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возникающим</a:t>
            </a: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вопросам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записи </a:t>
            </a:r>
            <a:endParaRPr lang="ru-RU" sz="3200" b="1" dirty="0" smtClean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Вы </a:t>
            </a:r>
            <a:r>
              <a:rPr lang="ru-RU" sz="32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можете </a:t>
            </a:r>
            <a:r>
              <a:rPr lang="ru-RU" sz="32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обратиться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телефону +</a:t>
            </a:r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7(499)211-26-10</a:t>
            </a:r>
          </a:p>
          <a:p>
            <a:r>
              <a:rPr lang="ru-RU" sz="4000" b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почте  </a:t>
            </a:r>
            <a:r>
              <a:rPr lang="ru-RU" sz="4000" b="1" dirty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itchFamily="34" charset="0"/>
                <a:ea typeface="Open Sans" pitchFamily="34" charset="-122"/>
                <a:cs typeface="Open Sans" pitchFamily="34" charset="-120"/>
              </a:rPr>
              <a:t>dop@nekrasovka.school</a:t>
            </a:r>
            <a:endParaRPr lang="ru-RU" sz="4000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</p:txBody>
      </p:sp>
      <p:sp>
        <p:nvSpPr>
          <p:cNvPr id="9" name="Text 0"/>
          <p:cNvSpPr/>
          <p:nvPr/>
        </p:nvSpPr>
        <p:spPr>
          <a:xfrm>
            <a:off x="324867" y="14417939"/>
            <a:ext cx="14305533" cy="1976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550"/>
              </a:lnSpc>
            </a:pPr>
            <a:r>
              <a:rPr lang="ru-RU" sz="5400" b="1" i="1" dirty="0" smtClean="0">
                <a:solidFill>
                  <a:srgbClr val="333F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  <a:ea typeface="Unbounded Bold" pitchFamily="34" charset="-122"/>
                <a:cs typeface="Unbounded Bold" pitchFamily="34" charset="-120"/>
              </a:rPr>
              <a:t>ВОЗМОЖНОСТЬ ПОЗНАКОМИТЬСЯ СО ШКОЛОЙ!</a:t>
            </a:r>
            <a:endParaRPr lang="ru-RU" sz="5400" b="1" i="1" dirty="0">
              <a:solidFill>
                <a:srgbClr val="333F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  <a:ea typeface="Unbounded Bold" pitchFamily="34" charset="-122"/>
              <a:cs typeface="Unbounded Bold" pitchFamily="34" charset="-120"/>
            </a:endParaRPr>
          </a:p>
        </p:txBody>
      </p:sp>
      <p:pic>
        <p:nvPicPr>
          <p:cNvPr id="1028" name="Picture 4" descr="https://gym1595.mskobr.ru/files/Knopk/%D0%9A%D0%BD%D0%BE%D0%BF%D0%BA%D0%B0%20%D0%97%D0%90%D0%9F%D0%98%D0%A1%D0%90%D0%A2%D0%AC%D0%A1%D0%A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017" y="12152693"/>
            <a:ext cx="5627075" cy="2294535"/>
          </a:xfrm>
          <a:prstGeom prst="rect">
            <a:avLst/>
          </a:prstGeom>
          <a:noFill/>
          <a:effectLst>
            <a:softEdge rad="431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Плакат &quot;Умная Сова&quot;, р34-435 (10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618" y="2187949"/>
            <a:ext cx="4544908" cy="6484071"/>
          </a:xfrm>
          <a:prstGeom prst="rect">
            <a:avLst/>
          </a:prstGeom>
          <a:noFill/>
          <a:effectLst>
            <a:softEdge rad="736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86" y="7909140"/>
            <a:ext cx="4216336" cy="421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1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408</Words>
  <Application>Microsoft Office PowerPoint</Application>
  <PresentationFormat>Произвольный</PresentationFormat>
  <Paragraphs>97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Segoe Print</vt:lpstr>
      <vt:lpstr>Calibri</vt:lpstr>
      <vt:lpstr>Unbounded Bold</vt:lpstr>
      <vt:lpstr>Wingdings</vt:lpstr>
      <vt:lpstr>Open Sans</vt:lpstr>
      <vt:lpstr>Showcard Gothic</vt:lpstr>
      <vt:lpstr>Ultra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Олеговна Кудряшова</cp:lastModifiedBy>
  <cp:revision>53</cp:revision>
  <cp:lastPrinted>2026-06-03T13:16:42Z</cp:lastPrinted>
  <dcterms:created xsi:type="dcterms:W3CDTF">2025-02-26T07:03:38Z</dcterms:created>
  <dcterms:modified xsi:type="dcterms:W3CDTF">2026-06-15T09:11:46Z</dcterms:modified>
</cp:coreProperties>
</file>