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6" r:id="rId2"/>
    <p:sldId id="269" r:id="rId3"/>
    <p:sldId id="407" r:id="rId4"/>
    <p:sldId id="408" r:id="rId5"/>
    <p:sldId id="400" r:id="rId6"/>
    <p:sldId id="401" r:id="rId7"/>
    <p:sldId id="418" r:id="rId8"/>
    <p:sldId id="409" r:id="rId9"/>
    <p:sldId id="411" r:id="rId10"/>
    <p:sldId id="416" r:id="rId11"/>
    <p:sldId id="412" r:id="rId12"/>
    <p:sldId id="257" r:id="rId13"/>
    <p:sldId id="413" r:id="rId14"/>
    <p:sldId id="414" r:id="rId15"/>
    <p:sldId id="417" r:id="rId16"/>
    <p:sldId id="410" r:id="rId17"/>
    <p:sldId id="402" r:id="rId18"/>
    <p:sldId id="403" r:id="rId19"/>
    <p:sldId id="415" r:id="rId20"/>
    <p:sldId id="3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2343A"/>
    <a:srgbClr val="1DD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FD92A-70C2-4BBA-8581-A2332A9CDDF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A1EC6-BD6E-4F3C-BE90-DDED1BBFA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2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51922-03B8-4B0D-BB66-448C231DF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EE2145-8EDF-4FB2-AC1C-98021F86A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620E82-7001-432A-8F58-B3550CFC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98B1-8FFB-4169-AAC7-679B6EDBE9C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8472DF-A11D-4119-B4C6-A4C091CC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0AF25-8D9E-4F21-862E-212A9422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8E-6928-4979-8F5E-AF233F162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69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6C5C8-B635-4379-B782-8371D9F13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D74F1E-8D55-43A6-A041-F5D926A29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13CF4-7519-4983-B9E8-0B0CB49A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98B1-8FFB-4169-AAC7-679B6EDBE9C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E429C6-50AD-4692-B609-1988C718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F6C489-442D-4A67-BE9C-F35EAB61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8E-6928-4979-8F5E-AF233F162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94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D88EA2-BFA1-414A-818F-B8FF13868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19FF6E-157C-4E16-B09A-018952792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04295-B774-42B2-ACCF-B5FA3508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98B1-8FFB-4169-AAC7-679B6EDBE9C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23E3F2-92CF-4CC6-B639-D4B7826F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5F887E-8E98-42FA-9C5F-451E2471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8E-6928-4979-8F5E-AF233F162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5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FF8A0-7EBB-4D9E-8E34-C791D93C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0A13B1-8CCE-4200-99C2-B066CFB9D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7488B-9783-4457-B91A-E87EA1E8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98B1-8FFB-4169-AAC7-679B6EDBE9C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7C1479-7436-4D68-BB45-CF8AFC9B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5BA19B-F658-4D05-B65A-CF9A1794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8E-6928-4979-8F5E-AF233F162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9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3F5DD-80E5-464F-BD2A-F4D425FA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AB1269-F9CC-4D6E-8305-8AAD64F4D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0304E1-35B2-45BD-94F7-14C4AEEC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98B1-8FFB-4169-AAC7-679B6EDBE9C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E4B23-1304-4E34-A91C-FED815426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D9DEB-831D-453A-933A-CABA81EA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8E-6928-4979-8F5E-AF233F162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52BEE-EA95-486B-A69D-BC934A9A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C801D-82C1-40E6-ABF5-41F2252A5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35A1E9-FD15-4932-A9A2-D2BE7A99F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8F4686-4F78-4D22-A665-E653C2E0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98B1-8FFB-4169-AAC7-679B6EDBE9C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B62BF0-B49D-4A39-83EF-D6268558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19057C-C89D-4E7F-B887-617235EA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8E-6928-4979-8F5E-AF233F162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0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C496E-794B-41C2-B208-F8A662DA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E181B-E2F9-4FBF-B700-A298924D0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CD6E05-EE58-4941-9732-E282F6D45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2F5D42-1B39-445C-B872-50A3D9CD9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0B5CA8-D6A9-4CBD-8295-481390664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9AFA6E-68D1-46EA-A79C-51DAC413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98B1-8FFB-4169-AAC7-679B6EDBE9C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920D01-98B4-4BE0-84DB-22B0CD8A6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03CA92-E3A4-4D37-B36D-D65B7142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8E-6928-4979-8F5E-AF233F162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3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60FDE-464B-43F2-A772-17CD8E3B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E94E9-4D23-45BC-9762-FCB0FF1A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98B1-8FFB-4169-AAC7-679B6EDBE9C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B2490A-717E-4482-92B1-315C37E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8AF415-61CA-4438-AB15-401419A7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8E-6928-4979-8F5E-AF233F162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0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62AC0F-BB10-4054-BC77-81E767FA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98B1-8FFB-4169-AAC7-679B6EDBE9C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2165AE-7B4D-4F0E-B442-715DBCE7D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0CC9BB-1975-4F34-83DE-40460402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8E-6928-4979-8F5E-AF233F162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9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8FEE5-C541-41E1-BA9C-130AB094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7C11FE-358F-41A9-9B87-27334A9F2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2BC4E8-AEE8-460C-9B50-665A6C2E9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A3C38E-57D2-420D-9443-9C7EC939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98B1-8FFB-4169-AAC7-679B6EDBE9C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13FCE6-3DF5-43C6-9EF1-250290B2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FC0D07-49EE-416D-B5AF-359B2A23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8E-6928-4979-8F5E-AF233F162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0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157D7-992E-4759-9375-811D9FA3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7F3656-EDD8-45CB-A73C-0EFBE46E6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8AF7E7-23E5-4F6A-B414-4FD7A9CA6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7A2E7D-9FE6-4F4D-90C7-11014477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98B1-8FFB-4169-AAC7-679B6EDBE9C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647E41-B9A4-4A0A-88F3-89D9C241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1C403B-CF03-4C28-86A7-08249A4C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8E-6928-4979-8F5E-AF233F162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8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C964E-2CC3-49B9-84F1-BF8E33A9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3D69A3-BC92-419C-AC61-D976852A3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966782-2593-442B-A302-A7377770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098B1-8FFB-4169-AAC7-679B6EDBE9C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134DCF-2D3D-46C1-AC14-D27BCDDCA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A0E057-0478-4D37-9BC2-3A2485FFA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B18E-6928-4979-8F5E-AF233F162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5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kpro.ru/programmy/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5dBm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x12.pk.mpgu.su/b/n9h-ivx-di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mailto:kg.avagyan@mpgu.s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drive/folders/1VjNOpiYiwpm-hTyKgfRdeHfgeOJU13ur?usp=sharing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pgu.su/postuplenie/proforientatsiya/konkurs-pedagogicheskoe-budushhe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edagogicheskiyklassmpgu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pgu.su/postuplenie/proforientatsiya/pedagogicheskie-klassy-pri-mpgu/metodicheskie-materialy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презентации | Премиум векторы">
            <a:extLst>
              <a:ext uri="{FF2B5EF4-FFF2-40B4-BE49-F238E27FC236}">
                <a16:creationId xmlns:a16="http://schemas.microsoft.com/office/drawing/2014/main" id="{481A290F-CDD9-D930-F9A5-AD7615FCF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"/>
            <a:ext cx="12192000" cy="685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FC6F9D1-89EE-C3AA-A07A-E0F013A12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" t="5628" r="6236" b="-32446"/>
          <a:stretch/>
        </p:blipFill>
        <p:spPr bwMode="auto">
          <a:xfrm>
            <a:off x="1204732" y="2006082"/>
            <a:ext cx="6323532" cy="5215824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7CBC77D9-7747-A45B-4B8E-922113E2A13A}"/>
              </a:ext>
            </a:extLst>
          </p:cNvPr>
          <p:cNvSpPr/>
          <p:nvPr/>
        </p:nvSpPr>
        <p:spPr>
          <a:xfrm rot="10800000" flipV="1">
            <a:off x="7528264" y="1161343"/>
            <a:ext cx="3923930" cy="2167783"/>
          </a:xfrm>
          <a:prstGeom prst="ellipse">
            <a:avLst/>
          </a:prstGeom>
          <a:solidFill>
            <a:srgbClr val="1DDC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МЕТОДИЧЕСКАЯ ГОСТИНАЯ КУРАТОРОВ ПППК МПГУ </a:t>
            </a:r>
            <a:endParaRPr lang="ru-RU" sz="2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Сентябрь, 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2023г. </a:t>
            </a:r>
          </a:p>
        </p:txBody>
      </p:sp>
    </p:spTree>
    <p:extLst>
      <p:ext uri="{BB962C8B-B14F-4D97-AF65-F5344CB8AC3E}">
        <p14:creationId xmlns:p14="http://schemas.microsoft.com/office/powerpoint/2010/main" val="396061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2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Профильные психолого-педагогические классы">
            <a:extLst>
              <a:ext uri="{FF2B5EF4-FFF2-40B4-BE49-F238E27FC236}">
                <a16:creationId xmlns:a16="http://schemas.microsoft.com/office/drawing/2014/main" id="{1D3D918C-DC1A-ED84-6962-193CC7126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166" y="1122188"/>
            <a:ext cx="4555700" cy="1423656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C1550D-8BA7-075D-DA6C-73DF600FA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53" y="3526029"/>
            <a:ext cx="2733293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96DB8D-6045-E265-3AD9-F8B9D1C56DBE}"/>
              </a:ext>
            </a:extLst>
          </p:cNvPr>
          <p:cNvSpPr txBox="1"/>
          <p:nvPr/>
        </p:nvSpPr>
        <p:spPr>
          <a:xfrm>
            <a:off x="6982173" y="105707"/>
            <a:ext cx="5156968" cy="2868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/>
              <a:t>В </a:t>
            </a:r>
            <a:r>
              <a:rPr lang="en-US" sz="2400" i="1" dirty="0" err="1"/>
              <a:t>разделе</a:t>
            </a:r>
            <a:r>
              <a:rPr lang="en-US" sz="2400" i="1" dirty="0"/>
              <a:t> «</a:t>
            </a:r>
            <a:r>
              <a:rPr lang="en-US" sz="2400" i="1" dirty="0" err="1"/>
              <a:t>Обучение</a:t>
            </a:r>
            <a:r>
              <a:rPr lang="en-US" sz="2400" i="1" dirty="0"/>
              <a:t> </a:t>
            </a:r>
            <a:r>
              <a:rPr lang="en-US" sz="2400" i="1" dirty="0" err="1"/>
              <a:t>педагогов</a:t>
            </a:r>
            <a:r>
              <a:rPr lang="en-US" sz="2400" i="1" dirty="0"/>
              <a:t>»  </a:t>
            </a:r>
            <a:r>
              <a:rPr lang="en-US" sz="2400" i="1" dirty="0" err="1"/>
              <a:t>существует</a:t>
            </a:r>
            <a:r>
              <a:rPr lang="en-US" sz="2400" i="1" dirty="0"/>
              <a:t> «</a:t>
            </a:r>
            <a:r>
              <a:rPr lang="en-US" sz="2400" i="1" dirty="0" err="1"/>
              <a:t>Цифровая</a:t>
            </a:r>
            <a:r>
              <a:rPr lang="en-US" sz="2400" i="1" dirty="0"/>
              <a:t> </a:t>
            </a:r>
            <a:r>
              <a:rPr lang="en-US" sz="2400" i="1" dirty="0" err="1"/>
              <a:t>библиотека</a:t>
            </a:r>
            <a:r>
              <a:rPr lang="en-US" sz="2400" i="1" dirty="0"/>
              <a:t>», в </a:t>
            </a:r>
            <a:r>
              <a:rPr lang="en-US" sz="2400" i="1" dirty="0" err="1"/>
              <a:t>которой</a:t>
            </a:r>
            <a:r>
              <a:rPr lang="en-US" sz="2400" i="1" dirty="0"/>
              <a:t> </a:t>
            </a:r>
            <a:r>
              <a:rPr lang="en-US" sz="2400" i="1" dirty="0" err="1"/>
              <a:t>представлены</a:t>
            </a:r>
            <a:r>
              <a:rPr lang="en-US" sz="2400" i="1" dirty="0"/>
              <a:t> </a:t>
            </a:r>
            <a:r>
              <a:rPr lang="en-US" sz="2400" i="1" dirty="0" err="1"/>
              <a:t>полезные</a:t>
            </a:r>
            <a:r>
              <a:rPr lang="en-US" sz="2400" i="1" dirty="0"/>
              <a:t>  </a:t>
            </a:r>
            <a:r>
              <a:rPr lang="en-US" sz="2400" i="1" dirty="0" err="1"/>
              <a:t>ресурсы</a:t>
            </a:r>
            <a:r>
              <a:rPr lang="en-US" sz="2400" i="1" dirty="0"/>
              <a:t> </a:t>
            </a:r>
            <a:r>
              <a:rPr lang="en-US" sz="2400" i="1" dirty="0" err="1"/>
              <a:t>по</a:t>
            </a:r>
            <a:r>
              <a:rPr lang="en-US" sz="2400" i="1" dirty="0"/>
              <a:t> </a:t>
            </a:r>
            <a:r>
              <a:rPr lang="en-US" sz="2400" i="1" dirty="0" err="1"/>
              <a:t>дисциплинам</a:t>
            </a:r>
            <a:r>
              <a:rPr lang="en-US" sz="2400" i="1" dirty="0"/>
              <a:t> : </a:t>
            </a:r>
            <a:r>
              <a:rPr lang="en-US" sz="2400" i="1" dirty="0" err="1"/>
              <a:t>обществознание</a:t>
            </a:r>
            <a:r>
              <a:rPr lang="en-US" sz="2400" i="1" dirty="0"/>
              <a:t> , </a:t>
            </a:r>
            <a:r>
              <a:rPr lang="en-US" sz="2400" i="1" dirty="0" err="1"/>
              <a:t>биология</a:t>
            </a:r>
            <a:r>
              <a:rPr lang="en-US" sz="2400" i="1" dirty="0"/>
              <a:t>, </a:t>
            </a:r>
            <a:r>
              <a:rPr lang="en-US" sz="2400" i="1" dirty="0" err="1"/>
              <a:t>русский</a:t>
            </a:r>
            <a:r>
              <a:rPr lang="en-US" sz="2400" i="1" dirty="0"/>
              <a:t> </a:t>
            </a:r>
            <a:r>
              <a:rPr lang="en-US" sz="2400" i="1" dirty="0" err="1"/>
              <a:t>язык</a:t>
            </a:r>
            <a:r>
              <a:rPr lang="en-US" sz="2400" i="1" dirty="0"/>
              <a:t> , </a:t>
            </a:r>
            <a:r>
              <a:rPr lang="en-US" sz="2400" i="1" dirty="0" err="1"/>
              <a:t>география</a:t>
            </a:r>
            <a:r>
              <a:rPr lang="ru-RU" sz="2400" i="1" dirty="0"/>
              <a:t> и </a:t>
            </a:r>
            <a:r>
              <a:rPr lang="en-US" sz="2400" i="1" dirty="0"/>
              <a:t> ОБЖ. </a:t>
            </a:r>
            <a:endParaRPr lang="ru-RU" sz="24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 err="1"/>
              <a:t>Также</a:t>
            </a:r>
            <a:r>
              <a:rPr lang="en-US" sz="2400" i="1" dirty="0"/>
              <a:t> </a:t>
            </a:r>
            <a:r>
              <a:rPr lang="en-US" sz="2400" i="1" dirty="0" err="1"/>
              <a:t>есть</a:t>
            </a:r>
            <a:r>
              <a:rPr lang="en-US" sz="2400" i="1" dirty="0"/>
              <a:t> </a:t>
            </a:r>
            <a:r>
              <a:rPr lang="en-US" sz="2400" i="1" dirty="0" err="1"/>
              <a:t>отдельный</a:t>
            </a:r>
            <a:r>
              <a:rPr lang="en-US" sz="2400" i="1" dirty="0"/>
              <a:t> </a:t>
            </a:r>
            <a:r>
              <a:rPr lang="en-US" sz="2400" i="1" dirty="0" err="1"/>
              <a:t>раздел</a:t>
            </a:r>
            <a:r>
              <a:rPr lang="en-US" sz="2400" i="1" dirty="0"/>
              <a:t> «</a:t>
            </a:r>
            <a:r>
              <a:rPr lang="en-US" sz="2400" i="1" dirty="0" err="1"/>
              <a:t>Педагогические</a:t>
            </a:r>
            <a:r>
              <a:rPr lang="en-US" sz="2400" i="1" dirty="0"/>
              <a:t> </a:t>
            </a:r>
            <a:r>
              <a:rPr lang="en-US" sz="2400" i="1" dirty="0" err="1"/>
              <a:t>находки</a:t>
            </a:r>
            <a:r>
              <a:rPr lang="en-US" sz="2400" i="1" dirty="0"/>
              <a:t>»</a:t>
            </a:r>
          </a:p>
        </p:txBody>
      </p:sp>
      <p:sp>
        <p:nvSpPr>
          <p:cNvPr id="1037" name="Arc 1036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 descr="Значок &quot;Галочка1&quot; контур">
            <a:extLst>
              <a:ext uri="{FF2B5EF4-FFF2-40B4-BE49-F238E27FC236}">
                <a16:creationId xmlns:a16="http://schemas.microsoft.com/office/drawing/2014/main" id="{DF4BFB7E-4AFF-2FD5-D15C-777603402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9824" y="56963"/>
            <a:ext cx="672538" cy="672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F4D7E6-A8D1-40F9-E127-577D088644BA}"/>
              </a:ext>
            </a:extLst>
          </p:cNvPr>
          <p:cNvSpPr txBox="1"/>
          <p:nvPr/>
        </p:nvSpPr>
        <p:spPr>
          <a:xfrm>
            <a:off x="4129999" y="331289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b="1" i="0" dirty="0">
                <a:solidFill>
                  <a:srgbClr val="232C77"/>
                </a:solidFill>
                <a:effectLst/>
                <a:latin typeface="Phenomena"/>
              </a:rPr>
              <a:t>Программы повышения квалификации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CBD98C-1429-B275-0D4E-410A07DB096D}"/>
              </a:ext>
            </a:extLst>
          </p:cNvPr>
          <p:cNvSpPr txBox="1"/>
          <p:nvPr/>
        </p:nvSpPr>
        <p:spPr>
          <a:xfrm>
            <a:off x="8254002" y="3296698"/>
            <a:ext cx="3068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https://apkpro.ru/programmy/</a:t>
            </a:r>
            <a:r>
              <a:rPr lang="ru-RU" dirty="0"/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6379FC-F8D4-7419-4D6D-D01AD66CF4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8199" y="3666030"/>
            <a:ext cx="6935148" cy="316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презентации | Премиум векторы">
            <a:extLst>
              <a:ext uri="{FF2B5EF4-FFF2-40B4-BE49-F238E27FC236}">
                <a16:creationId xmlns:a16="http://schemas.microsoft.com/office/drawing/2014/main" id="{58E7A038-9117-F24D-66CB-207BCC6A8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87676C-A746-3A53-3C2F-53736DFA8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7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24000" pressure="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1450" y="187841"/>
            <a:ext cx="5113686" cy="1754496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28 сентября, 14:00, МПГУ, Корпус гуманитарных факультетов. Увлекательная квест-игра для школьников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" y="1542157"/>
            <a:ext cx="3406847" cy="225160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600" b="1" dirty="0"/>
              <a:t>Для участия</a:t>
            </a:r>
          </a:p>
          <a:p>
            <a:pPr marL="0" indent="0" algn="ctr">
              <a:buNone/>
            </a:pPr>
            <a:r>
              <a:rPr lang="ru-RU" dirty="0"/>
              <a:t> до 25 сентября направить заявку с ФИО участников (5-6 человек от школы)  и контакты сопровождающего – </a:t>
            </a:r>
          </a:p>
          <a:p>
            <a:pPr marL="0" indent="0" algn="ctr">
              <a:buNone/>
            </a:pPr>
            <a:r>
              <a:rPr lang="ru-RU" dirty="0"/>
              <a:t>Авагян К.Г.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969" y="2398281"/>
            <a:ext cx="5193610" cy="36447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8174" y="4024315"/>
            <a:ext cx="2877860" cy="14773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Все участники квеста гарантированно получат сертификаты участников, памятные сувениры и увлекательный опыт!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736580" y="321620"/>
            <a:ext cx="3263831" cy="6061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/>
              <a:t>На квесте свои станции представят 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000" dirty="0"/>
              <a:t>Институт иностранных языков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000" dirty="0"/>
              <a:t>Институт истории и политики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000" dirty="0"/>
              <a:t> Институт детства – факультеты начального образования и дефектологии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000" dirty="0"/>
              <a:t>Институт международного образования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000" dirty="0"/>
              <a:t>Институт социально-гуманитарного образования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000" dirty="0"/>
              <a:t>Институт физической культуры, спорта и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77672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презентации | Премиум векторы">
            <a:extLst>
              <a:ext uri="{FF2B5EF4-FFF2-40B4-BE49-F238E27FC236}">
                <a16:creationId xmlns:a16="http://schemas.microsoft.com/office/drawing/2014/main" id="{92A127A2-1B72-A653-1EE2-F17112412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0"/>
            <a:ext cx="12192000" cy="6855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A4FCAD-E217-24C2-EC12-3AB0DF0CD900}"/>
              </a:ext>
            </a:extLst>
          </p:cNvPr>
          <p:cNvSpPr txBox="1"/>
          <p:nvPr/>
        </p:nvSpPr>
        <p:spPr>
          <a:xfrm>
            <a:off x="1107177" y="2253501"/>
            <a:ext cx="33901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НАША БАЗОВАЯ ПЛАЩАДКА ПРОЕКТА - ЛИЦЕЙ МПГУ  ПРИГЛАШАЕТ ШКОЛЫ-ПАРТНЕРЫ К УЧАСТИЮ В СЕТЕВЫХ МЕРОПРИЯТИЯХ</a:t>
            </a:r>
          </a:p>
          <a:p>
            <a:pPr algn="ctr"/>
            <a:r>
              <a:rPr lang="ru-RU" sz="2000" dirty="0"/>
              <a:t> (все, что выделено в плане на первый семестр жирным шрифтом)   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77FDDA-E115-C662-BEDD-30F3F6BD8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72"/>
          <a:stretch/>
        </p:blipFill>
        <p:spPr>
          <a:xfrm>
            <a:off x="5047861" y="130626"/>
            <a:ext cx="6718097" cy="64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9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презентации | Премиум векторы">
            <a:extLst>
              <a:ext uri="{FF2B5EF4-FFF2-40B4-BE49-F238E27FC236}">
                <a16:creationId xmlns:a16="http://schemas.microsoft.com/office/drawing/2014/main" id="{10A2D357-C786-3F9F-F2F6-FC366F609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0"/>
            <a:ext cx="12192000" cy="6855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B4F81D-282E-9B53-4153-03E58CD69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80"/>
          <a:stretch/>
        </p:blipFill>
        <p:spPr>
          <a:xfrm>
            <a:off x="6197277" y="2211355"/>
            <a:ext cx="5869648" cy="45584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BD1B60-7FE3-1ACA-B3E6-E9FFECC62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1" y="130629"/>
            <a:ext cx="6300139" cy="4161453"/>
          </a:xfrm>
          <a:prstGeom prst="rect">
            <a:avLst/>
          </a:prstGeom>
        </p:spPr>
      </p:pic>
      <p:pic>
        <p:nvPicPr>
          <p:cNvPr id="10" name="Рисунок 9" descr="Блокчейн со сплошной заливкой">
            <a:extLst>
              <a:ext uri="{FF2B5EF4-FFF2-40B4-BE49-F238E27FC236}">
                <a16:creationId xmlns:a16="http://schemas.microsoft.com/office/drawing/2014/main" id="{ED88E282-6217-8ACB-47FE-84C72F761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59697" y="4847252"/>
            <a:ext cx="1536441" cy="1536441"/>
          </a:xfrm>
          <a:prstGeom prst="rect">
            <a:avLst/>
          </a:prstGeom>
        </p:spPr>
      </p:pic>
      <p:pic>
        <p:nvPicPr>
          <p:cNvPr id="12" name="Рисунок 11" descr="Мозг в голове со сплошной заливкой">
            <a:extLst>
              <a:ext uri="{FF2B5EF4-FFF2-40B4-BE49-F238E27FC236}">
                <a16:creationId xmlns:a16="http://schemas.microsoft.com/office/drawing/2014/main" id="{04780BF5-F00C-56D8-BDE3-2A146B6C3C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5543" y="517281"/>
            <a:ext cx="1418253" cy="14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2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76E3C9-EA5F-1CCB-BBDC-BDEA1CBE2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77408" cy="3191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593402-C3DC-44D4-96FC-594E20EA558D}"/>
              </a:ext>
            </a:extLst>
          </p:cNvPr>
          <p:cNvSpPr txBox="1"/>
          <p:nvPr/>
        </p:nvSpPr>
        <p:spPr>
          <a:xfrm>
            <a:off x="4097044" y="2946372"/>
            <a:ext cx="7528880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204462"/>
                </a:solidFill>
                <a:effectLst/>
                <a:latin typeface="latoregular"/>
              </a:rPr>
              <a:t>Коррупция является острейшей социальной проблемой, с которой сталкивается любое государственно организованное общество. Формирование антикоррупционного мировоззрения, нетерпимости ко всем формам коррупционной деятельности, формирование навыков противодействия соответствующим правонарушениям признается одной из приоритетных задач российского общества.</a:t>
            </a:r>
            <a:endParaRPr lang="ru-RU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57BE4-D83B-B785-BC85-4ED96CC2AC75}"/>
              </a:ext>
            </a:extLst>
          </p:cNvPr>
          <p:cNvSpPr txBox="1"/>
          <p:nvPr/>
        </p:nvSpPr>
        <p:spPr>
          <a:xfrm>
            <a:off x="180614" y="4725554"/>
            <a:ext cx="118161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b="0" i="0" dirty="0">
              <a:solidFill>
                <a:srgbClr val="204462"/>
              </a:solidFill>
              <a:effectLst/>
              <a:latin typeface="latoregular"/>
            </a:endParaRPr>
          </a:p>
          <a:p>
            <a:pPr algn="l"/>
            <a:r>
              <a:rPr lang="ru-RU" b="1" i="1" dirty="0">
                <a:solidFill>
                  <a:srgbClr val="204462"/>
                </a:solidFill>
                <a:effectLst/>
                <a:latin typeface="latoblack"/>
              </a:rPr>
              <a:t>Регистрация на семинар</a:t>
            </a:r>
            <a:r>
              <a:rPr lang="ru-RU" b="0" i="1" dirty="0">
                <a:solidFill>
                  <a:srgbClr val="204462"/>
                </a:solidFill>
                <a:effectLst/>
                <a:latin typeface="latoregular"/>
              </a:rPr>
              <a:t> </a:t>
            </a:r>
            <a:r>
              <a:rPr lang="ru-RU" b="0" i="0" dirty="0">
                <a:solidFill>
                  <a:srgbClr val="204462"/>
                </a:solidFill>
                <a:effectLst/>
                <a:latin typeface="latoregular"/>
              </a:rPr>
              <a:t>по ссылке </a:t>
            </a:r>
            <a:r>
              <a:rPr lang="ru-RU" b="0" i="0" u="sng" dirty="0">
                <a:solidFill>
                  <a:srgbClr val="00CCC5"/>
                </a:solidFill>
                <a:effectLst/>
                <a:latin typeface="latoregular"/>
                <a:hlinkClick r:id="rId3"/>
              </a:rPr>
              <a:t>https://clck.ru/35dBmF</a:t>
            </a:r>
            <a:endParaRPr lang="ru-RU" b="0" i="0" u="sng" dirty="0">
              <a:solidFill>
                <a:srgbClr val="00CCC5"/>
              </a:solidFill>
              <a:effectLst/>
              <a:latin typeface="latoregular"/>
            </a:endParaRPr>
          </a:p>
          <a:p>
            <a:r>
              <a:rPr lang="ru-RU" b="1" i="1" dirty="0">
                <a:solidFill>
                  <a:srgbClr val="204462"/>
                </a:solidFill>
                <a:latin typeface="latoregular"/>
              </a:rPr>
              <a:t>Для дистанционного участия в семинаре </a:t>
            </a:r>
            <a:r>
              <a:rPr lang="ru-RU" b="1" i="1" dirty="0">
                <a:solidFill>
                  <a:srgbClr val="204462"/>
                </a:solidFill>
                <a:latin typeface="latoblack"/>
              </a:rPr>
              <a:t>подключение к онлайн-трансляции</a:t>
            </a:r>
            <a:r>
              <a:rPr lang="ru-RU" b="1" i="1" dirty="0">
                <a:solidFill>
                  <a:srgbClr val="204462"/>
                </a:solidFill>
                <a:latin typeface="latoregular"/>
              </a:rPr>
              <a:t> по ссылке </a:t>
            </a:r>
            <a:r>
              <a:rPr lang="ru-RU" u="sng" dirty="0">
                <a:solidFill>
                  <a:srgbClr val="00CCC5"/>
                </a:solidFill>
                <a:latin typeface="latoregular"/>
                <a:hlinkClick r:id="rId4"/>
              </a:rPr>
              <a:t>https://x12.pk.mpgu.su/b/n9h-ivx-dir</a:t>
            </a:r>
            <a:endParaRPr lang="ru-RU" dirty="0">
              <a:solidFill>
                <a:srgbClr val="204462"/>
              </a:solidFill>
              <a:latin typeface="latoregular"/>
            </a:endParaRPr>
          </a:p>
          <a:p>
            <a:pPr algn="l"/>
            <a:endParaRPr lang="ru-RU" b="0" i="0" dirty="0">
              <a:solidFill>
                <a:srgbClr val="204462"/>
              </a:solidFill>
              <a:effectLst/>
              <a:latin typeface="latoregular"/>
            </a:endParaRPr>
          </a:p>
          <a:p>
            <a:pPr algn="l"/>
            <a:r>
              <a:rPr lang="ru-RU" b="0" i="0" dirty="0">
                <a:solidFill>
                  <a:srgbClr val="204462"/>
                </a:solidFill>
                <a:effectLst/>
                <a:latin typeface="latoregular"/>
              </a:rPr>
              <a:t>По итогам семинара зарегистрированным коллегам будут высланы </a:t>
            </a:r>
            <a:r>
              <a:rPr lang="ru-RU" b="1" i="0" dirty="0">
                <a:solidFill>
                  <a:srgbClr val="204462"/>
                </a:solidFill>
                <a:effectLst/>
                <a:latin typeface="latoblack"/>
              </a:rPr>
              <a:t>сертификаты</a:t>
            </a:r>
            <a:r>
              <a:rPr lang="ru-RU" b="0" i="0" dirty="0">
                <a:solidFill>
                  <a:srgbClr val="204462"/>
                </a:solidFill>
                <a:effectLst/>
                <a:latin typeface="latoregular"/>
              </a:rPr>
              <a:t> участника.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E1BA49-F9F2-4668-9654-C01067EDF243}"/>
              </a:ext>
            </a:extLst>
          </p:cNvPr>
          <p:cNvSpPr txBox="1"/>
          <p:nvPr/>
        </p:nvSpPr>
        <p:spPr>
          <a:xfrm>
            <a:off x="1036468" y="2715540"/>
            <a:ext cx="6121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chemeClr val="bg1"/>
                </a:solidFill>
                <a:effectLst/>
                <a:latin typeface="latoregular"/>
              </a:rPr>
              <a:t>16:00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AF4083-7471-18B5-3BFA-CD341019864C}"/>
              </a:ext>
            </a:extLst>
          </p:cNvPr>
          <p:cNvSpPr txBox="1"/>
          <p:nvPr/>
        </p:nvSpPr>
        <p:spPr>
          <a:xfrm>
            <a:off x="114300" y="3177205"/>
            <a:ext cx="38684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204462"/>
                </a:solidFill>
                <a:effectLst/>
                <a:latin typeface="latoblack"/>
              </a:rPr>
              <a:t>Руководитель семинара</a:t>
            </a:r>
            <a:r>
              <a:rPr lang="ru-RU" b="0" i="0" dirty="0">
                <a:solidFill>
                  <a:srgbClr val="204462"/>
                </a:solidFill>
                <a:effectLst/>
                <a:latin typeface="latoregular"/>
              </a:rPr>
              <a:t> – доктор юридических наук, профессор кафедры права ИСГО МПГУ </a:t>
            </a:r>
            <a:r>
              <a:rPr lang="ru-RU" b="1" i="1" dirty="0">
                <a:solidFill>
                  <a:srgbClr val="204462"/>
                </a:solidFill>
                <a:effectLst/>
                <a:latin typeface="latoblack"/>
              </a:rPr>
              <a:t>Минин Анатолий Яковлевич</a:t>
            </a:r>
            <a:r>
              <a:rPr lang="ru-RU" b="0" i="0" dirty="0">
                <a:solidFill>
                  <a:srgbClr val="204462"/>
                </a:solidFill>
                <a:effectLst/>
                <a:latin typeface="lato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939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презентации | Премиум векторы">
            <a:extLst>
              <a:ext uri="{FF2B5EF4-FFF2-40B4-BE49-F238E27FC236}">
                <a16:creationId xmlns:a16="http://schemas.microsoft.com/office/drawing/2014/main" id="{C0736CD4-00F9-2860-6311-8A97ADFCF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93" y="-6295"/>
            <a:ext cx="12192000" cy="6855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877065-EBEE-7647-B894-F60321324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" y="-6296"/>
            <a:ext cx="1725442" cy="1713537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A064A6-FD81-50B9-78D7-DA6A0CCE1A20}"/>
              </a:ext>
            </a:extLst>
          </p:cNvPr>
          <p:cNvSpPr txBox="1"/>
          <p:nvPr/>
        </p:nvSpPr>
        <p:spPr>
          <a:xfrm>
            <a:off x="45226" y="1732293"/>
            <a:ext cx="157986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204462"/>
                </a:solidFill>
                <a:effectLst/>
                <a:latin typeface="Garamond" panose="02020404030301010803" pitchFamily="18" charset="0"/>
              </a:rPr>
              <a:t>2023-2024гг. </a:t>
            </a:r>
            <a:endParaRPr lang="ru-RU" sz="2000" b="1" i="1" dirty="0"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32CD8-1925-11D1-DC8C-35B869E6D154}"/>
              </a:ext>
            </a:extLst>
          </p:cNvPr>
          <p:cNvSpPr txBox="1"/>
          <p:nvPr/>
        </p:nvSpPr>
        <p:spPr>
          <a:xfrm>
            <a:off x="1955355" y="172763"/>
            <a:ext cx="9282426" cy="4881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badi" panose="020B0604020104020204" pitchFamily="34" charset="0"/>
                <a:ea typeface="+mj-ea"/>
                <a:cs typeface="+mj-cs"/>
              </a:rPr>
              <a:t>ОСНОВНЫЕ СЕТЕВЫЕ СОБЫТИЯ</a:t>
            </a:r>
            <a:r>
              <a:rPr lang="ru-RU" sz="3200" b="1" dirty="0">
                <a:latin typeface="Abadi" panose="020B0604020104020204" pitchFamily="34" charset="0"/>
                <a:ea typeface="+mj-ea"/>
                <a:cs typeface="+mj-cs"/>
              </a:rPr>
              <a:t> (сентябрь/октябрь)</a:t>
            </a:r>
            <a:r>
              <a:rPr lang="en-US" sz="3200" b="1" dirty="0">
                <a:latin typeface="Abadi" panose="020B0604020104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AA5D0-FC58-D663-385D-C0FD931E5666}"/>
              </a:ext>
            </a:extLst>
          </p:cNvPr>
          <p:cNvSpPr txBox="1"/>
          <p:nvPr/>
        </p:nvSpPr>
        <p:spPr>
          <a:xfrm>
            <a:off x="1292149" y="768005"/>
            <a:ext cx="10608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1.</a:t>
            </a:r>
            <a:r>
              <a:rPr lang="ru-RU" sz="2800" b="1" i="1" dirty="0"/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ВИДЕОРОЛИК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«ВИЗИТНАЯ КАРТОЧКА ПППК МПГУ»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1D940-0B6A-4550-1667-F656280830A8}"/>
              </a:ext>
            </a:extLst>
          </p:cNvPr>
          <p:cNvSpPr txBox="1"/>
          <p:nvPr/>
        </p:nvSpPr>
        <p:spPr>
          <a:xfrm>
            <a:off x="1028149" y="4270179"/>
            <a:ext cx="10819023" cy="1631216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Aptos Narrow" panose="020B0004020202020204" pitchFamily="34" charset="0"/>
              </a:rPr>
              <a:t>ролики будут размещены в социальной сети «ВКонтакте» в группе «ПППК МПГУ»           </a:t>
            </a:r>
          </a:p>
          <a:p>
            <a:endParaRPr lang="ru-RU" sz="2000" b="1" dirty="0">
              <a:latin typeface="Aptos Narrow" panose="020B0004020202020204" pitchFamily="34" charset="0"/>
            </a:endParaRPr>
          </a:p>
          <a:p>
            <a:r>
              <a:rPr lang="ru-RU" sz="2000" b="1" i="1" dirty="0">
                <a:latin typeface="Aptos Narrow" panose="020B0004020202020204" pitchFamily="34" charset="0"/>
              </a:rPr>
              <a:t>с 5 по 6 октября до 13:00  пройдет открытое голосование за лучшую Визитную карточку. </a:t>
            </a:r>
          </a:p>
          <a:p>
            <a:endParaRPr lang="ru-RU" sz="2000" b="1" dirty="0">
              <a:latin typeface="Aptos Narrow" panose="020B0004020202020204" pitchFamily="34" charset="0"/>
            </a:endParaRPr>
          </a:p>
          <a:p>
            <a:r>
              <a:rPr lang="ru-RU" sz="2000" b="1" dirty="0">
                <a:latin typeface="Aptos Narrow" panose="020B0004020202020204" pitchFamily="34" charset="0"/>
              </a:rPr>
              <a:t>Победитель будет награжден памятным сувениром от МПГУ </a:t>
            </a:r>
          </a:p>
        </p:txBody>
      </p:sp>
      <p:pic>
        <p:nvPicPr>
          <p:cNvPr id="11" name="Рисунок 10" descr="Значок &quot;Галочка1&quot; контур">
            <a:extLst>
              <a:ext uri="{FF2B5EF4-FFF2-40B4-BE49-F238E27FC236}">
                <a16:creationId xmlns:a16="http://schemas.microsoft.com/office/drawing/2014/main" id="{0992AEA3-6971-7863-6DB1-5AFF953AB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352" y="4231106"/>
            <a:ext cx="457200" cy="457200"/>
          </a:xfrm>
          <a:prstGeom prst="rect">
            <a:avLst/>
          </a:prstGeom>
        </p:spPr>
      </p:pic>
      <p:pic>
        <p:nvPicPr>
          <p:cNvPr id="12" name="Рисунок 11" descr="Значок &quot;Галочка1&quot; контур">
            <a:extLst>
              <a:ext uri="{FF2B5EF4-FFF2-40B4-BE49-F238E27FC236}">
                <a16:creationId xmlns:a16="http://schemas.microsoft.com/office/drawing/2014/main" id="{3CAEC3F7-A4BC-016E-2742-7E7BD3B83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335" y="4872983"/>
            <a:ext cx="457200" cy="457200"/>
          </a:xfrm>
          <a:prstGeom prst="rect">
            <a:avLst/>
          </a:prstGeom>
        </p:spPr>
      </p:pic>
      <p:pic>
        <p:nvPicPr>
          <p:cNvPr id="13" name="Рисунок 12" descr="Значок &quot;Галочка1&quot; контур">
            <a:extLst>
              <a:ext uri="{FF2B5EF4-FFF2-40B4-BE49-F238E27FC236}">
                <a16:creationId xmlns:a16="http://schemas.microsoft.com/office/drawing/2014/main" id="{41A258AE-60D1-1CDE-5C7C-94087DED6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335" y="5470437"/>
            <a:ext cx="457200" cy="457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6C35E6-8962-0CBD-6EB5-3C2D7F4A772F}"/>
              </a:ext>
            </a:extLst>
          </p:cNvPr>
          <p:cNvSpPr txBox="1"/>
          <p:nvPr/>
        </p:nvSpPr>
        <p:spPr>
          <a:xfrm>
            <a:off x="8054149" y="5356023"/>
            <a:ext cx="412045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https://drive.google.com/drive/folders/1VjNOpiYiwpm-hTyKgfRdeHfgeOJU13ur?usp=sharing</a:t>
            </a:r>
            <a:r>
              <a:rPr lang="ru-RU" dirty="0"/>
              <a:t> – пример визитных карточек прошлого учебного года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C9ADF3-8B47-248C-3C1D-E3CFAD8C4D8D}"/>
              </a:ext>
            </a:extLst>
          </p:cNvPr>
          <p:cNvSpPr txBox="1"/>
          <p:nvPr/>
        </p:nvSpPr>
        <p:spPr>
          <a:xfrm>
            <a:off x="2530135" y="1835877"/>
            <a:ext cx="79987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Школам-участникам проекта необходимо </a:t>
            </a:r>
          </a:p>
          <a:p>
            <a:pPr algn="ctr"/>
            <a:endParaRPr lang="ru-RU" sz="1800" dirty="0">
              <a:latin typeface="Comic Sans MS" panose="030F0702030302020204" pitchFamily="66" charset="0"/>
            </a:endParaRPr>
          </a:p>
          <a:p>
            <a:pPr algn="ctr"/>
            <a:r>
              <a:rPr lang="ru-RU" sz="1800" dirty="0">
                <a:latin typeface="Comic Sans MS" panose="030F0702030302020204" pitchFamily="66" charset="0"/>
              </a:rPr>
              <a:t>- подготовить небольшой, но красочный видеоролик про профильный психолого-педагогический класс  МПГУ школы № …(от 3 до 5 минут);</a:t>
            </a:r>
          </a:p>
          <a:p>
            <a:pPr algn="ctr"/>
            <a:r>
              <a:rPr lang="ru-RU" sz="1800" dirty="0">
                <a:latin typeface="Comic Sans MS" panose="030F0702030302020204" pitchFamily="66" charset="0"/>
              </a:rPr>
              <a:t>- ссылку для скачивания видеоролика направить по адресу </a:t>
            </a:r>
            <a:r>
              <a:rPr lang="en-US" sz="1800" dirty="0">
                <a:latin typeface="Comic Sans MS" panose="030F0702030302020204" pitchFamily="66" charset="0"/>
                <a:hlinkClick r:id="rId7"/>
              </a:rPr>
              <a:t>kg.avagyan@mpgu.su</a:t>
            </a:r>
            <a:r>
              <a:rPr lang="en-US" sz="1800" dirty="0">
                <a:latin typeface="Comic Sans MS" panose="030F0702030302020204" pitchFamily="66" charset="0"/>
              </a:rPr>
              <a:t>   </a:t>
            </a:r>
            <a:r>
              <a:rPr lang="ru-RU" sz="1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 4 октября</a:t>
            </a:r>
            <a:r>
              <a:rPr lang="ru-RU" sz="1800" b="1" i="1" dirty="0">
                <a:latin typeface="Comic Sans MS" panose="030F0702030302020204" pitchFamily="66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49222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презентации | Премиум векторы">
            <a:extLst>
              <a:ext uri="{FF2B5EF4-FFF2-40B4-BE49-F238E27FC236}">
                <a16:creationId xmlns:a16="http://schemas.microsoft.com/office/drawing/2014/main" id="{3F8D60A7-2455-5C1A-D924-1B6770A75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25" y="0"/>
            <a:ext cx="12192000" cy="6855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 descr="mpgu-site-big-banner-Ped-budushee-red">
            <a:extLst>
              <a:ext uri="{FF2B5EF4-FFF2-40B4-BE49-F238E27FC236}">
                <a16:creationId xmlns:a16="http://schemas.microsoft.com/office/drawing/2014/main" id="{7CA7D9E3-FCDF-4EA5-9045-EF6E0F3F1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475" y="685323"/>
            <a:ext cx="5984546" cy="161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2A3387D-0179-4104-9BA0-78320920FBB5}"/>
              </a:ext>
            </a:extLst>
          </p:cNvPr>
          <p:cNvSpPr txBox="1"/>
          <p:nvPr/>
        </p:nvSpPr>
        <p:spPr>
          <a:xfrm>
            <a:off x="648448" y="3260448"/>
            <a:ext cx="11197488" cy="3387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0" i="0" dirty="0">
                <a:solidFill>
                  <a:srgbClr val="002060"/>
                </a:solidFill>
                <a:effectLst/>
                <a:latin typeface="latoregular"/>
              </a:rPr>
              <a:t>Олимпиада «Педагогическое будущее России» проводится среди учащихся 10-11 классов школ Москвы и регионов РФ, ориентированных на получение педагогического образования и свою реализацию в профессии учителя.</a:t>
            </a:r>
          </a:p>
          <a:p>
            <a:pPr algn="l"/>
            <a:r>
              <a:rPr lang="ru-RU" sz="1400" b="0" i="0" dirty="0">
                <a:solidFill>
                  <a:srgbClr val="002060"/>
                </a:solidFill>
                <a:effectLst/>
                <a:latin typeface="latoregular"/>
              </a:rPr>
              <a:t>Олимпиада «Педагогическое будущее России» проводится в два этапа: отборочный (дистанционный) и заключительный (в смешанном формате).</a:t>
            </a:r>
          </a:p>
          <a:p>
            <a:pPr algn="l"/>
            <a:r>
              <a:rPr lang="ru-RU" sz="1400" b="0" i="0" dirty="0">
                <a:solidFill>
                  <a:srgbClr val="002060"/>
                </a:solidFill>
                <a:effectLst/>
                <a:latin typeface="latoregular"/>
              </a:rPr>
              <a:t>Отборочный этап включает два испытания:</a:t>
            </a:r>
          </a:p>
          <a:p>
            <a:pPr marL="342900" indent="-342900" algn="l">
              <a:buAutoNum type="arabicParenR"/>
            </a:pPr>
            <a:r>
              <a:rPr lang="ru-RU" sz="1400" b="0" i="0" dirty="0">
                <a:solidFill>
                  <a:srgbClr val="002060"/>
                </a:solidFill>
                <a:effectLst/>
                <a:latin typeface="latoregular"/>
              </a:rPr>
              <a:t>Решение двух кейсов предметного характера.</a:t>
            </a:r>
          </a:p>
          <a:p>
            <a:pPr marL="342900" indent="-342900" algn="l">
              <a:buAutoNum type="arabicParenR"/>
            </a:pPr>
            <a:r>
              <a:rPr lang="ru-RU" sz="1400" b="0" i="0" dirty="0">
                <a:solidFill>
                  <a:srgbClr val="002060"/>
                </a:solidFill>
                <a:effectLst/>
                <a:latin typeface="latoregular"/>
              </a:rPr>
              <a:t>Презентация по теме: «Моя образовательная траектория».</a:t>
            </a:r>
          </a:p>
          <a:p>
            <a:pPr marL="342900" indent="-342900" algn="l">
              <a:buAutoNum type="arabicParenR"/>
            </a:pPr>
            <a:endParaRPr lang="ru-RU" sz="1400" b="0" i="0" dirty="0">
              <a:solidFill>
                <a:srgbClr val="002060"/>
              </a:solidFill>
              <a:effectLst/>
              <a:latin typeface="latoregular"/>
            </a:endParaRPr>
          </a:p>
          <a:p>
            <a:pPr algn="l"/>
            <a:r>
              <a:rPr lang="ru-RU" sz="1400" b="0" i="0" dirty="0">
                <a:solidFill>
                  <a:srgbClr val="002060"/>
                </a:solidFill>
                <a:effectLst/>
                <a:latin typeface="latoregular"/>
              </a:rPr>
              <a:t>Предметные секции отборочного этапа: биология, химия, география, история, обществознание, иностранный язык (английский), математика, информатика, педагогика, физика, технология, русский язык, литература.</a:t>
            </a:r>
          </a:p>
          <a:p>
            <a:pPr algn="l"/>
            <a:endParaRPr lang="ru-RU" sz="1400" b="0" i="0" dirty="0">
              <a:solidFill>
                <a:srgbClr val="002060"/>
              </a:solidFill>
              <a:effectLst/>
              <a:latin typeface="latoregular"/>
            </a:endParaRPr>
          </a:p>
          <a:p>
            <a:pPr algn="l"/>
            <a:r>
              <a:rPr lang="ru-RU" sz="1400" b="0" i="0" dirty="0">
                <a:solidFill>
                  <a:srgbClr val="002060"/>
                </a:solidFill>
                <a:effectLst/>
                <a:latin typeface="latoregular"/>
              </a:rPr>
              <a:t> Заключительный этап включает два испытания:</a:t>
            </a:r>
          </a:p>
          <a:p>
            <a:pPr algn="l"/>
            <a:r>
              <a:rPr lang="ru-RU" sz="1400" b="0" i="0" dirty="0">
                <a:solidFill>
                  <a:srgbClr val="002060"/>
                </a:solidFill>
                <a:effectLst/>
                <a:latin typeface="latoregular"/>
              </a:rPr>
              <a:t>1) Создание видеоролика «Научу за 5 минут».</a:t>
            </a:r>
          </a:p>
          <a:p>
            <a:pPr algn="l"/>
            <a:r>
              <a:rPr lang="ru-RU" sz="1400" b="0" i="0" dirty="0">
                <a:solidFill>
                  <a:srgbClr val="002060"/>
                </a:solidFill>
                <a:effectLst/>
                <a:latin typeface="latoregular"/>
              </a:rPr>
              <a:t>2) Презентация видеоролика «Научу за 5 минут».</a:t>
            </a:r>
          </a:p>
          <a:p>
            <a:pPr algn="l"/>
            <a:r>
              <a:rPr lang="ru-RU" sz="1400" b="0" i="0" dirty="0">
                <a:solidFill>
                  <a:srgbClr val="002060"/>
                </a:solidFill>
                <a:effectLst/>
                <a:latin typeface="latoregular"/>
              </a:rPr>
              <a:t> </a:t>
            </a:r>
            <a:endParaRPr lang="ru-RU" sz="1600" b="0" i="0" dirty="0">
              <a:solidFill>
                <a:srgbClr val="002060"/>
              </a:solidFill>
              <a:effectLst/>
              <a:latin typeface="latoregular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D64F09-0F1B-4B47-BB4C-F1FBF7CE4EC4}"/>
              </a:ext>
            </a:extLst>
          </p:cNvPr>
          <p:cNvSpPr txBox="1"/>
          <p:nvPr/>
        </p:nvSpPr>
        <p:spPr>
          <a:xfrm>
            <a:off x="6547889" y="778086"/>
            <a:ext cx="534929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результатам Олимпиады победители и призеры получают электронный диплом или сертификат, а также получают преференции при поступлении на образовательные программы МПГУ по направлениям подготовки 44.03.01 Педагогическое образование, 44.03.05 Педагогическое образование (с двумя профилями подготовки):</a:t>
            </a:r>
          </a:p>
          <a:p>
            <a:pPr algn="l"/>
            <a:r>
              <a:rPr lang="ru-RU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победитель олимпиады — 7 баллов;</a:t>
            </a:r>
            <a:br>
              <a:rPr lang="ru-RU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призер II степени — 5 балла;</a:t>
            </a:r>
            <a:br>
              <a:rPr lang="ru-RU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призер III степени — 3 балла;</a:t>
            </a:r>
            <a:br>
              <a:rPr lang="ru-RU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участник заключительного этапа  олимпиады — 2 балла.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D31E55-AC35-4322-A4F8-5C68A26CF5BD}"/>
              </a:ext>
            </a:extLst>
          </p:cNvPr>
          <p:cNvSpPr txBox="1"/>
          <p:nvPr/>
        </p:nvSpPr>
        <p:spPr>
          <a:xfrm>
            <a:off x="377514" y="6479065"/>
            <a:ext cx="1151966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http://mpgu.su/postuplenie/proforientatsiya/konkurs-pedagogicheskoe-budushhee/</a:t>
            </a:r>
            <a:r>
              <a:rPr lang="ru-RU" sz="1400" dirty="0"/>
              <a:t> - вся  подробная  информация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D79DF-C83A-DEA2-2BC3-7224776D02F2}"/>
              </a:ext>
            </a:extLst>
          </p:cNvPr>
          <p:cNvSpPr txBox="1"/>
          <p:nvPr/>
        </p:nvSpPr>
        <p:spPr>
          <a:xfrm>
            <a:off x="648448" y="231913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002060"/>
                </a:solidFill>
                <a:effectLst/>
                <a:latin typeface="latoregular"/>
              </a:rPr>
              <a:t>Сроки проведения олимпиады:</a:t>
            </a:r>
          </a:p>
          <a:p>
            <a:r>
              <a:rPr lang="ru-RU" sz="1800" b="0" i="0" dirty="0">
                <a:solidFill>
                  <a:srgbClr val="002060"/>
                </a:solidFill>
                <a:effectLst/>
                <a:latin typeface="latoregular"/>
              </a:rPr>
              <a:t>Отборочный этап: 05.10.2023-10.11.2023 Заключительный этап: 15.12.2023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62560-C09D-050A-6178-68835F3FFE26}"/>
              </a:ext>
            </a:extLst>
          </p:cNvPr>
          <p:cNvSpPr txBox="1"/>
          <p:nvPr/>
        </p:nvSpPr>
        <p:spPr>
          <a:xfrm>
            <a:off x="2275094" y="87144"/>
            <a:ext cx="772450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rgbClr val="204462"/>
                </a:solidFill>
                <a:effectLst/>
                <a:latin typeface="latoblack"/>
              </a:rPr>
              <a:t>Олимпиада «Педагогическое будущее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3926709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зображение выглядит как Человеческое лицо, человек, одежда, Борода человека&#10;&#10;Автоматически созданное описание">
            <a:extLst>
              <a:ext uri="{FF2B5EF4-FFF2-40B4-BE49-F238E27FC236}">
                <a16:creationId xmlns:a16="http://schemas.microsoft.com/office/drawing/2014/main" id="{B6FAAC50-1477-41BB-9409-03D263FE6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6E56BB-C8E6-4F70-B8BF-921C4912D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97716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643316-AB20-4DD1-8578-B5D7F033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61952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A797EE-1A2A-8817-2D09-35CBBF53E019}"/>
              </a:ext>
            </a:extLst>
          </p:cNvPr>
          <p:cNvSpPr txBox="1"/>
          <p:nvPr/>
        </p:nvSpPr>
        <p:spPr>
          <a:xfrm>
            <a:off x="408740" y="496276"/>
            <a:ext cx="10617326" cy="37172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2000" b="1" i="0" dirty="0">
                <a:effectLst/>
                <a:latin typeface="latoregular"/>
              </a:rPr>
              <a:t>15 октября в 13:00 </a:t>
            </a:r>
            <a:r>
              <a:rPr lang="ru-RU" sz="2000" b="0" i="0" dirty="0">
                <a:effectLst/>
                <a:latin typeface="latoregular"/>
              </a:rPr>
              <a:t>запускается наша </a:t>
            </a:r>
            <a:r>
              <a:rPr lang="ru-RU" sz="2000" b="1" i="1" dirty="0">
                <a:effectLst/>
                <a:latin typeface="latoregular"/>
              </a:rPr>
              <a:t>ежегодная акция «Цитата дня по педагогике» </a:t>
            </a:r>
            <a:r>
              <a:rPr lang="ru-RU" sz="1600" b="0" i="0" dirty="0">
                <a:effectLst/>
                <a:latin typeface="latoregular"/>
              </a:rPr>
              <a:t>для учащихся профильных психолого-педагогических классов МПГУ.</a:t>
            </a:r>
          </a:p>
          <a:p>
            <a:pPr algn="l"/>
            <a:endParaRPr lang="ru-RU" sz="1600" b="0" i="0" dirty="0">
              <a:effectLst/>
              <a:latin typeface="latoregular"/>
            </a:endParaRPr>
          </a:p>
          <a:p>
            <a:pPr algn="l"/>
            <a:r>
              <a:rPr lang="ru-RU" b="1" dirty="0">
                <a:latin typeface="latoregular"/>
              </a:rPr>
              <a:t>Принять участие школьники смогут до 25 октября включительно.</a:t>
            </a:r>
          </a:p>
          <a:p>
            <a:pPr algn="l"/>
            <a:r>
              <a:rPr lang="ru-RU" b="1" dirty="0">
                <a:latin typeface="latoregular"/>
              </a:rPr>
              <a:t> </a:t>
            </a:r>
            <a:endParaRPr lang="ru-RU" b="1" i="0" dirty="0">
              <a:effectLst/>
              <a:latin typeface="latoregular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Каждому из участников  необходимо будет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вступить в группу «ПППК МПГУ»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https://vk.com/pedagogicheskiyklassmpgu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6000"/>
              </a:lnSpc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одну из предложенных цитат великих мыслителей и педагогов;</a:t>
            </a:r>
          </a:p>
          <a:p>
            <a:pPr lvl="0">
              <a:lnSpc>
                <a:spcPct val="106000"/>
              </a:lnSpc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дать краткое пояснение об авторе;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</a:rPr>
              <a:t>аргументировать свой выбор, раскрывая суть и практическую значимость высказывания (мини-эссе)</a:t>
            </a:r>
            <a:endParaRPr lang="ru-RU" b="0" i="0" dirty="0">
              <a:effectLst/>
              <a:latin typeface="lato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18130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презентации | Премиум векторы">
            <a:extLst>
              <a:ext uri="{FF2B5EF4-FFF2-40B4-BE49-F238E27FC236}">
                <a16:creationId xmlns:a16="http://schemas.microsoft.com/office/drawing/2014/main" id="{C2E1397C-A722-5887-B4DF-F39A78F1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856"/>
            <a:ext cx="12192000" cy="6855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16C7398B-69BA-1CF3-86B8-A0C35FFFA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8" t="23674" r="9382" b="8980"/>
          <a:stretch/>
        </p:blipFill>
        <p:spPr bwMode="auto">
          <a:xfrm>
            <a:off x="431420" y="157303"/>
            <a:ext cx="5310462" cy="294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A0FF7F-B58E-46A9-46F2-264BFD82690E}"/>
              </a:ext>
            </a:extLst>
          </p:cNvPr>
          <p:cNvSpPr/>
          <p:nvPr/>
        </p:nvSpPr>
        <p:spPr>
          <a:xfrm>
            <a:off x="6404774" y="682227"/>
            <a:ext cx="5108608" cy="14615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II</a:t>
            </a:r>
            <a:r>
              <a:rPr lang="ru-RU" sz="2800" b="1" dirty="0">
                <a:solidFill>
                  <a:schemeClr val="tx1"/>
                </a:solidFill>
              </a:rPr>
              <a:t> СЛЕТ УЧАЩИХСЯ ПППК МПГУ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  4-8 декабря 2023 года 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3322" name="Picture 10">
            <a:extLst>
              <a:ext uri="{FF2B5EF4-FFF2-40B4-BE49-F238E27FC236}">
                <a16:creationId xmlns:a16="http://schemas.microsoft.com/office/drawing/2014/main" id="{D125CEC3-2291-358E-3C92-A797806B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0" y="3201516"/>
            <a:ext cx="5310462" cy="34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F4C507-AC2C-C9EE-BB0E-E24DE1617A61}"/>
              </a:ext>
            </a:extLst>
          </p:cNvPr>
          <p:cNvSpPr txBox="1"/>
          <p:nvPr/>
        </p:nvSpPr>
        <p:spPr>
          <a:xfrm>
            <a:off x="6339459" y="2752530"/>
            <a:ext cx="5108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участие школы (10 человек); </a:t>
            </a:r>
          </a:p>
          <a:p>
            <a:r>
              <a:rPr lang="ru-RU" dirty="0"/>
              <a:t>- регионы/филиалы готовят свой сценарий проведения Слета и направляют нам для ознакомления;</a:t>
            </a:r>
          </a:p>
          <a:p>
            <a:r>
              <a:rPr lang="ru-RU" dirty="0"/>
              <a:t>- Лицей МПГУ готовит поздравительное выступление для всех школ-партнеров.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95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презентации | Премиум векторы">
            <a:extLst>
              <a:ext uri="{FF2B5EF4-FFF2-40B4-BE49-F238E27FC236}">
                <a16:creationId xmlns:a16="http://schemas.microsoft.com/office/drawing/2014/main" id="{D2DA0298-E4D8-B621-CA3D-0D41B3E15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99"/>
            <a:ext cx="12192000" cy="685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FBC003-A6CF-5A3A-D2DF-1623C21C6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554" r="5074" b="11877"/>
          <a:stretch/>
        </p:blipFill>
        <p:spPr bwMode="auto">
          <a:xfrm>
            <a:off x="757609" y="2627788"/>
            <a:ext cx="4231640" cy="316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F4EAF4-1A0E-DC83-4445-59924B7C34BE}"/>
              </a:ext>
            </a:extLst>
          </p:cNvPr>
          <p:cNvSpPr txBox="1"/>
          <p:nvPr/>
        </p:nvSpPr>
        <p:spPr>
          <a:xfrm>
            <a:off x="5177160" y="317755"/>
            <a:ext cx="6826929" cy="57554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Суверенная национальная система образования в РФ.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«ПППК МПГУ» в 2023/2024году.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Выступающий: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Михайлова Татьяна Ивановна,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к.п.н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руководитель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«ПППК МПГУ», начальник Управления профессиональной ориентации и содействия трудоустройству студентов.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Использование ресурсов МПГУ в рамках образовательного проекта «ПППК МПГУ»: педагогический технопарк «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Кванториум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МПГУ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Выступающий: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Лозовенко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Сергей Владимирович,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к.п.н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директор Института физики, технологии и информационных систем ,  директор Педагогического технопарка «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Кванториум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М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ПГУ.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Рубрика «вопрос-ответ» для школ. Рефлексивный самоанализ.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Использование возможностей нового учебника по истории в системе воспитательной работы ПППК;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проблема набора;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обратная связь с учащимися ПППК;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реализация профориентационного минимума.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Основные мероприятия «ПППК МПГУ»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Выступающий: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Авагян Карине Геворговна, координатор проекта «ПППК МПГУ», начальник Отдела сопровождения профориентационных проектов.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5. Разное.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58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Пустые фигуры для речи">
            <a:extLst>
              <a:ext uri="{FF2B5EF4-FFF2-40B4-BE49-F238E27FC236}">
                <a16:creationId xmlns:a16="http://schemas.microsoft.com/office/drawing/2014/main" id="{3B3C2B33-675E-E022-AA5B-4AD23108C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5759124" y="0"/>
            <a:ext cx="6415121" cy="5424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1F1961-6731-46EC-9EF0-F2A96DAFBD48}"/>
              </a:ext>
            </a:extLst>
          </p:cNvPr>
          <p:cNvSpPr txBox="1"/>
          <p:nvPr/>
        </p:nvSpPr>
        <p:spPr>
          <a:xfrm>
            <a:off x="180512" y="186430"/>
            <a:ext cx="5841507" cy="61187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i="1" dirty="0"/>
              <a:t>1</a:t>
            </a:r>
            <a:r>
              <a:rPr lang="ru-RU" sz="2400" b="1" i="1" dirty="0"/>
              <a:t>. </a:t>
            </a:r>
            <a:r>
              <a:rPr lang="ru-RU" sz="2400" i="1" dirty="0"/>
              <a:t>Отправить все недостающие документы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b="1" i="1" dirty="0"/>
              <a:t>СРОК : до 25 сентября 2023г.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400" b="1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i="1" dirty="0"/>
              <a:t>2. Список участников  профориентационного квеста КГФ  (место есть для 3-х школ)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i="1" dirty="0"/>
              <a:t> </a:t>
            </a:r>
            <a:r>
              <a:rPr lang="ru-RU" sz="2400" b="1" i="1" dirty="0"/>
              <a:t>СРОК : до 25 сентября 2023г.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400" b="1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i="1" dirty="0"/>
              <a:t>3.Заявка на участие в исторической викторине «Мосты памяти» направить Лицею МПГУ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b="1" i="1" dirty="0"/>
              <a:t>СРОК: до  25 сентября 2023г.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400" b="1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i="1" dirty="0"/>
              <a:t>4</a:t>
            </a:r>
            <a:r>
              <a:rPr lang="ru-RU" sz="2400" b="1" i="1" dirty="0"/>
              <a:t>. </a:t>
            </a:r>
            <a:r>
              <a:rPr lang="ru-RU" sz="2400" i="1" dirty="0"/>
              <a:t>Ссылку для скачивания видеоролика направить по адресу kg.avagyan@mpgu.su   </a:t>
            </a:r>
            <a:r>
              <a:rPr lang="ru-RU" sz="2400" b="1" i="1" dirty="0"/>
              <a:t>СРОК: до 4 октября  2023г.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000" b="1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892A4-0A09-42AC-B401-D8705557EC15}"/>
              </a:ext>
            </a:extLst>
          </p:cNvPr>
          <p:cNvSpPr txBox="1"/>
          <p:nvPr/>
        </p:nvSpPr>
        <p:spPr>
          <a:xfrm>
            <a:off x="8016536" y="2441359"/>
            <a:ext cx="347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НЕ ЗАБЫТЬ!</a:t>
            </a:r>
          </a:p>
        </p:txBody>
      </p:sp>
    </p:spTree>
    <p:extLst>
      <p:ext uri="{BB962C8B-B14F-4D97-AF65-F5344CB8AC3E}">
        <p14:creationId xmlns:p14="http://schemas.microsoft.com/office/powerpoint/2010/main" val="52712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презентации | Премиум векторы">
            <a:extLst>
              <a:ext uri="{FF2B5EF4-FFF2-40B4-BE49-F238E27FC236}">
                <a16:creationId xmlns:a16="http://schemas.microsoft.com/office/drawing/2014/main" id="{E0A724A9-0139-7F00-71FE-3561E4B00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"/>
            <a:ext cx="12192000" cy="6855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81D370-4CC6-BB9B-F7BA-3D5B687E4428}"/>
              </a:ext>
            </a:extLst>
          </p:cNvPr>
          <p:cNvSpPr txBox="1"/>
          <p:nvPr/>
        </p:nvSpPr>
        <p:spPr>
          <a:xfrm>
            <a:off x="1757778" y="2405848"/>
            <a:ext cx="8362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/>
              <a:t>ТАБЛИЦА ИСПОЛНИТЕЛЬСКОЙ ДИСЦИПЛИНЫ </a:t>
            </a:r>
          </a:p>
        </p:txBody>
      </p:sp>
    </p:spTree>
    <p:extLst>
      <p:ext uri="{BB962C8B-B14F-4D97-AF65-F5344CB8AC3E}">
        <p14:creationId xmlns:p14="http://schemas.microsoft.com/office/powerpoint/2010/main" val="296085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презентации | Премиум векторы">
            <a:extLst>
              <a:ext uri="{FF2B5EF4-FFF2-40B4-BE49-F238E27FC236}">
                <a16:creationId xmlns:a16="http://schemas.microsoft.com/office/drawing/2014/main" id="{174B3899-10E3-73BE-D6CE-CFF2C3B2A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"/>
            <a:ext cx="12192000" cy="6855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B013301B-0876-F98A-A30F-68E0DF31A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959943"/>
              </p:ext>
            </p:extLst>
          </p:nvPr>
        </p:nvGraphicFramePr>
        <p:xfrm>
          <a:off x="0" y="2"/>
          <a:ext cx="12192000" cy="7064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199">
                  <a:extLst>
                    <a:ext uri="{9D8B030D-6E8A-4147-A177-3AD203B41FA5}">
                      <a16:colId xmlns:a16="http://schemas.microsoft.com/office/drawing/2014/main" val="1898729167"/>
                    </a:ext>
                  </a:extLst>
                </a:gridCol>
                <a:gridCol w="2272823">
                  <a:extLst>
                    <a:ext uri="{9D8B030D-6E8A-4147-A177-3AD203B41FA5}">
                      <a16:colId xmlns:a16="http://schemas.microsoft.com/office/drawing/2014/main" val="3162549766"/>
                    </a:ext>
                  </a:extLst>
                </a:gridCol>
                <a:gridCol w="3933289">
                  <a:extLst>
                    <a:ext uri="{9D8B030D-6E8A-4147-A177-3AD203B41FA5}">
                      <a16:colId xmlns:a16="http://schemas.microsoft.com/office/drawing/2014/main" val="1088843719"/>
                    </a:ext>
                  </a:extLst>
                </a:gridCol>
                <a:gridCol w="3237689">
                  <a:extLst>
                    <a:ext uri="{9D8B030D-6E8A-4147-A177-3AD203B41FA5}">
                      <a16:colId xmlns:a16="http://schemas.microsoft.com/office/drawing/2014/main" val="505113703"/>
                    </a:ext>
                  </a:extLst>
                </a:gridCol>
              </a:tblGrid>
              <a:tr h="629479">
                <a:tc>
                  <a:txBody>
                    <a:bodyPr/>
                    <a:lstStyle/>
                    <a:p>
                      <a:r>
                        <a:rPr lang="ru-RU" sz="1800" dirty="0"/>
                        <a:t>Школа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Информация по выпускникам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Дорожная карта и мониторинг деятельности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Приказ об открытии ПППК МПГУ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435589"/>
                  </a:ext>
                </a:extLst>
              </a:tr>
              <a:tr h="329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1329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7071"/>
                  </a:ext>
                </a:extLst>
              </a:tr>
              <a:tr h="269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 1998 «Лукоморье»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191918"/>
                  </a:ext>
                </a:extLst>
              </a:tr>
              <a:tr h="269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 «Тропарево»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920059"/>
                  </a:ext>
                </a:extLst>
              </a:tr>
              <a:tr h="269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14 </a:t>
                      </a: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Балашиха МО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749123"/>
                  </a:ext>
                </a:extLst>
              </a:tr>
              <a:tr h="437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Гимназия №2 </a:t>
                      </a: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Краснознаменск МО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158098"/>
                  </a:ext>
                </a:extLst>
              </a:tr>
              <a:tr h="269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843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95851"/>
                  </a:ext>
                </a:extLst>
              </a:tr>
              <a:tr h="269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Школа в Некрасовке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355619"/>
                  </a:ext>
                </a:extLst>
              </a:tr>
              <a:tr h="269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 №1512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 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662359"/>
                  </a:ext>
                </a:extLst>
              </a:tr>
              <a:tr h="437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Краснознаменск Лицей №1 им. Г. С. Титова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885859"/>
                  </a:ext>
                </a:extLst>
              </a:tr>
              <a:tr h="269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1381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5338"/>
                  </a:ext>
                </a:extLst>
              </a:tr>
              <a:tr h="269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Лицей МПГУ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По отдельному плану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586731"/>
                  </a:ext>
                </a:extLst>
              </a:tr>
              <a:tr h="269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 № 1542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832140"/>
                  </a:ext>
                </a:extLst>
              </a:tr>
              <a:tr h="269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Гимназия № 5 Дзержинский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485590"/>
                  </a:ext>
                </a:extLst>
              </a:tr>
              <a:tr h="437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им. А.С. Попова </a:t>
                      </a: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Власиха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Нет выпуска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734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Одинцовская СОШ №17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Нет выпуска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616732"/>
                  </a:ext>
                </a:extLst>
              </a:tr>
              <a:tr h="269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СОШ 14 Долгопрудный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Нет выпуска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939068"/>
                  </a:ext>
                </a:extLst>
              </a:tr>
              <a:tr h="269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 № 1238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Только вступили в проект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436659"/>
                  </a:ext>
                </a:extLst>
              </a:tr>
              <a:tr h="383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г. Москвы «Школа № 158»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r>
                        <a:rPr lang="ru-RU" sz="1200" b="1" dirty="0"/>
                        <a:t>М+, деятельность приостановлена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200" b="1" dirty="0"/>
                        <a:t>М+, приостановлена деятельность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800" dirty="0"/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407500"/>
                  </a:ext>
                </a:extLst>
              </a:tr>
              <a:tr h="528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СОШ № 47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Спб</a:t>
                      </a:r>
                      <a:endParaRPr lang="ru-RU" sz="2000" b="1" dirty="0"/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r>
                        <a:rPr lang="ru-RU" sz="1200" b="1" dirty="0"/>
                        <a:t>По отдельному графику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200" b="1" dirty="0"/>
                        <a:t>По отдельному графику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833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65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презентации | Премиум векторы">
            <a:extLst>
              <a:ext uri="{FF2B5EF4-FFF2-40B4-BE49-F238E27FC236}">
                <a16:creationId xmlns:a16="http://schemas.microsoft.com/office/drawing/2014/main" id="{BE96447E-2EFF-353A-0382-F250C8E0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"/>
            <a:ext cx="12192000" cy="6855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CD0C9F-38B7-09C5-4914-525A0E7BB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214823"/>
              </p:ext>
            </p:extLst>
          </p:nvPr>
        </p:nvGraphicFramePr>
        <p:xfrm>
          <a:off x="598796" y="550949"/>
          <a:ext cx="10994408" cy="361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001">
                  <a:extLst>
                    <a:ext uri="{9D8B030D-6E8A-4147-A177-3AD203B41FA5}">
                      <a16:colId xmlns:a16="http://schemas.microsoft.com/office/drawing/2014/main" val="2551285736"/>
                    </a:ext>
                  </a:extLst>
                </a:gridCol>
                <a:gridCol w="1928268">
                  <a:extLst>
                    <a:ext uri="{9D8B030D-6E8A-4147-A177-3AD203B41FA5}">
                      <a16:colId xmlns:a16="http://schemas.microsoft.com/office/drawing/2014/main" val="1344132494"/>
                    </a:ext>
                  </a:extLst>
                </a:gridCol>
                <a:gridCol w="2986511">
                  <a:extLst>
                    <a:ext uri="{9D8B030D-6E8A-4147-A177-3AD203B41FA5}">
                      <a16:colId xmlns:a16="http://schemas.microsoft.com/office/drawing/2014/main" val="73457270"/>
                    </a:ext>
                  </a:extLst>
                </a:gridCol>
                <a:gridCol w="3671628">
                  <a:extLst>
                    <a:ext uri="{9D8B030D-6E8A-4147-A177-3AD203B41FA5}">
                      <a16:colId xmlns:a16="http://schemas.microsoft.com/office/drawing/2014/main" val="3369969203"/>
                    </a:ext>
                  </a:extLst>
                </a:gridCol>
              </a:tblGrid>
              <a:tr h="456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Договор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Дорожная карта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Приказ об открытии ПППК МПГУ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54235"/>
                  </a:ext>
                </a:extLst>
              </a:tr>
              <a:tr h="32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КСОШ №3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686828"/>
                  </a:ext>
                </a:extLst>
              </a:tr>
              <a:tr h="511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Нахабинская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гимназия № 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899928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№ 27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Подольск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803856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СОШ № 5 с УИОП Солнечногорск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28774"/>
                  </a:ext>
                </a:extLst>
              </a:tr>
              <a:tr h="576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Гимназия №1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Балашиха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 процессе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409102"/>
                  </a:ext>
                </a:extLst>
              </a:tr>
              <a:tr h="484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Развилковская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 с УИОП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 процессе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31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48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презентации | Премиум векторы">
            <a:extLst>
              <a:ext uri="{FF2B5EF4-FFF2-40B4-BE49-F238E27FC236}">
                <a16:creationId xmlns:a16="http://schemas.microsoft.com/office/drawing/2014/main" id="{3EFFD220-F662-7F2E-332E-4F74B086C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"/>
            <a:ext cx="12192000" cy="6855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3630A2E-F3E7-FA8B-3685-6B4ECC34C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905172"/>
              </p:ext>
            </p:extLst>
          </p:nvPr>
        </p:nvGraphicFramePr>
        <p:xfrm>
          <a:off x="575480" y="485357"/>
          <a:ext cx="11041039" cy="5688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665">
                  <a:extLst>
                    <a:ext uri="{9D8B030D-6E8A-4147-A177-3AD203B41FA5}">
                      <a16:colId xmlns:a16="http://schemas.microsoft.com/office/drawing/2014/main" val="1199956974"/>
                    </a:ext>
                  </a:extLst>
                </a:gridCol>
                <a:gridCol w="2844470">
                  <a:extLst>
                    <a:ext uri="{9D8B030D-6E8A-4147-A177-3AD203B41FA5}">
                      <a16:colId xmlns:a16="http://schemas.microsoft.com/office/drawing/2014/main" val="751460340"/>
                    </a:ext>
                  </a:extLst>
                </a:gridCol>
                <a:gridCol w="2540083">
                  <a:extLst>
                    <a:ext uri="{9D8B030D-6E8A-4147-A177-3AD203B41FA5}">
                      <a16:colId xmlns:a16="http://schemas.microsoft.com/office/drawing/2014/main" val="1260396589"/>
                    </a:ext>
                  </a:extLst>
                </a:gridCol>
                <a:gridCol w="2811821">
                  <a:extLst>
                    <a:ext uri="{9D8B030D-6E8A-4147-A177-3AD203B41FA5}">
                      <a16:colId xmlns:a16="http://schemas.microsoft.com/office/drawing/2014/main" val="1556647195"/>
                    </a:ext>
                  </a:extLst>
                </a:gridCol>
              </a:tblGrid>
              <a:tr h="990886">
                <a:tc>
                  <a:txBody>
                    <a:bodyPr/>
                    <a:lstStyle/>
                    <a:p>
                      <a:r>
                        <a:rPr lang="ru-RU" sz="2000" dirty="0"/>
                        <a:t>Региональный координатор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Информация по выпускникам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Дорожная карта и мониторинг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Приказ об открытии ПППК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132984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r>
                        <a:rPr lang="ru-RU" sz="2800" b="1" dirty="0"/>
                        <a:t>АСОУ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 школ ( у остальных нет выпуска)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 школы из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33 из 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726952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r>
                        <a:rPr lang="ru-RU" sz="2800" b="1" dirty="0"/>
                        <a:t>Анапский  филиал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5-ая  шк. +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+ +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420756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r>
                        <a:rPr lang="ru-RU" sz="2800" b="1" dirty="0"/>
                        <a:t>Покровский филиал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+ Покров 2 </a:t>
                      </a:r>
                    </a:p>
                    <a:p>
                      <a:r>
                        <a:rPr lang="ru-RU" dirty="0"/>
                        <a:t>+ Петушки 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+</a:t>
                      </a:r>
                    </a:p>
                    <a:p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Петушки 17 + , -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591056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r>
                        <a:rPr lang="ru-RU" sz="2800" b="1" dirty="0"/>
                        <a:t>Ставропольский филиал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_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_ _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_ 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235894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r>
                        <a:rPr lang="ru-RU" sz="2800" b="1" dirty="0"/>
                        <a:t>Черняховский филиал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 выпуска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+ + по 2-м школам из 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+ + по 2-м школам из 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210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36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Фон презентации | Премиум векторы">
            <a:extLst>
              <a:ext uri="{FF2B5EF4-FFF2-40B4-BE49-F238E27FC236}">
                <a16:creationId xmlns:a16="http://schemas.microsoft.com/office/drawing/2014/main" id="{03AB3C29-639B-709A-76A9-167617FCE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2434"/>
            <a:ext cx="12192000" cy="6855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8A0B6284-1FCE-0914-E945-5A70AB4E9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487317"/>
              </p:ext>
            </p:extLst>
          </p:nvPr>
        </p:nvGraphicFramePr>
        <p:xfrm>
          <a:off x="1375546" y="2433057"/>
          <a:ext cx="9970608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687">
                  <a:extLst>
                    <a:ext uri="{9D8B030D-6E8A-4147-A177-3AD203B41FA5}">
                      <a16:colId xmlns:a16="http://schemas.microsoft.com/office/drawing/2014/main" val="3245223076"/>
                    </a:ext>
                  </a:extLst>
                </a:gridCol>
                <a:gridCol w="3311371">
                  <a:extLst>
                    <a:ext uri="{9D8B030D-6E8A-4147-A177-3AD203B41FA5}">
                      <a16:colId xmlns:a16="http://schemas.microsoft.com/office/drawing/2014/main" val="60710847"/>
                    </a:ext>
                  </a:extLst>
                </a:gridCol>
                <a:gridCol w="4350550">
                  <a:extLst>
                    <a:ext uri="{9D8B030D-6E8A-4147-A177-3AD203B41FA5}">
                      <a16:colId xmlns:a16="http://schemas.microsoft.com/office/drawing/2014/main" val="1721626985"/>
                    </a:ext>
                  </a:extLst>
                </a:gridCol>
              </a:tblGrid>
              <a:tr h="1145668">
                <a:tc>
                  <a:txBody>
                    <a:bodyPr/>
                    <a:lstStyle/>
                    <a:p>
                      <a:r>
                        <a:rPr lang="ru-RU" sz="2000" dirty="0"/>
                        <a:t>Количество выпускников </a:t>
                      </a:r>
                      <a:r>
                        <a:rPr lang="ru-RU" sz="2000" dirty="0" err="1"/>
                        <a:t>педклассов</a:t>
                      </a:r>
                      <a:r>
                        <a:rPr lang="ru-RU" sz="2000" dirty="0"/>
                        <a:t> ( 11 класс 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Количество выпускников,  поступивших на педагогические направления подготовки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Количество выпускников,  поступивших в МПГУ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741676"/>
                  </a:ext>
                </a:extLst>
              </a:tr>
              <a:tr h="496127">
                <a:tc>
                  <a:txBody>
                    <a:bodyPr/>
                    <a:lstStyle/>
                    <a:p>
                      <a:r>
                        <a:rPr lang="ru-RU" sz="2400" b="1" i="1" dirty="0"/>
                        <a:t>370ч.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/>
                        <a:t>117ч. , 9ч.  –колледжи</a:t>
                      </a:r>
                    </a:p>
                    <a:p>
                      <a:r>
                        <a:rPr lang="ru-RU" sz="2400" b="1" i="1" dirty="0"/>
                        <a:t>(32%)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/>
                        <a:t>48ч. </a:t>
                      </a:r>
                    </a:p>
                    <a:p>
                      <a:r>
                        <a:rPr lang="ru-RU" sz="2400" b="1" i="1" dirty="0"/>
                        <a:t>(13 % - от общего количества выпускников ППП;</a:t>
                      </a:r>
                    </a:p>
                    <a:p>
                      <a:r>
                        <a:rPr lang="ru-RU" sz="2400" b="1" i="1" dirty="0"/>
                        <a:t> 42% - от числа поступивших в педвузы/колледжи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30322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55FDC6B-B0A7-B558-B36B-9268E7FD72D0}"/>
              </a:ext>
            </a:extLst>
          </p:cNvPr>
          <p:cNvSpPr txBox="1"/>
          <p:nvPr/>
        </p:nvSpPr>
        <p:spPr>
          <a:xfrm>
            <a:off x="2015230" y="1570339"/>
            <a:ext cx="869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ИНФОРМАЦИЯ ПО ВЫПУСКНИКАМ ПППК МПГУ 2022-2023 года </a:t>
            </a:r>
          </a:p>
        </p:txBody>
      </p:sp>
    </p:spTree>
    <p:extLst>
      <p:ext uri="{BB962C8B-B14F-4D97-AF65-F5344CB8AC3E}">
        <p14:creationId xmlns:p14="http://schemas.microsoft.com/office/powerpoint/2010/main" val="27227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презентации | Премиум векторы">
            <a:extLst>
              <a:ext uri="{FF2B5EF4-FFF2-40B4-BE49-F238E27FC236}">
                <a16:creationId xmlns:a16="http://schemas.microsoft.com/office/drawing/2014/main" id="{D8EE2EF2-A939-1C0D-2C66-2016191FF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9ABA13-D4A8-915C-BF11-72FE04037940}"/>
              </a:ext>
            </a:extLst>
          </p:cNvPr>
          <p:cNvSpPr txBox="1"/>
          <p:nvPr/>
        </p:nvSpPr>
        <p:spPr>
          <a:xfrm>
            <a:off x="71021" y="184175"/>
            <a:ext cx="1205587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0" dirty="0">
                <a:solidFill>
                  <a:srgbClr val="204462"/>
                </a:solidFill>
                <a:effectLst/>
                <a:latin typeface="Garamond" panose="02020404030301010803" pitchFamily="18" charset="0"/>
              </a:rPr>
              <a:t>ЭЛЕКТРОННЫЙ РЕСУРС </a:t>
            </a:r>
          </a:p>
          <a:p>
            <a:pPr algn="ctr"/>
            <a:r>
              <a:rPr lang="ru-RU" sz="2800" b="1" i="0" dirty="0">
                <a:solidFill>
                  <a:srgbClr val="204462"/>
                </a:solidFill>
                <a:effectLst/>
                <a:latin typeface="Garamond" panose="02020404030301010803" pitchFamily="18" charset="0"/>
              </a:rPr>
              <a:t>( вспомогательные материалы для организации деятельности ПППК )  </a:t>
            </a:r>
            <a:endParaRPr lang="ru-RU" sz="2000" b="1" i="0" dirty="0">
              <a:solidFill>
                <a:srgbClr val="204462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1DB988-C370-BC13-4808-10A495DD0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19" y="1515796"/>
            <a:ext cx="6119827" cy="23420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5601F4-15B2-2911-9D10-17FF6ED636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732" b="11925"/>
          <a:stretch/>
        </p:blipFill>
        <p:spPr>
          <a:xfrm>
            <a:off x="478193" y="3932808"/>
            <a:ext cx="8630443" cy="211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4C239-CF69-7EC9-AD4C-44677F9A3724}"/>
              </a:ext>
            </a:extLst>
          </p:cNvPr>
          <p:cNvSpPr txBox="1"/>
          <p:nvPr/>
        </p:nvSpPr>
        <p:spPr>
          <a:xfrm>
            <a:off x="7604449" y="1611108"/>
            <a:ext cx="41478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5"/>
              </a:rPr>
              <a:t>http://mpgu.su/postuplenie/proforientatsiya/pedagogicheskie-klassy-pri-mpgu/metodicheskie-materialy/</a:t>
            </a:r>
            <a:r>
              <a:rPr lang="ru-RU" sz="2800" dirty="0"/>
              <a:t>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79939CD-C36E-AF51-6C4A-E8409539A53F}"/>
              </a:ext>
            </a:extLst>
          </p:cNvPr>
          <p:cNvCxnSpPr>
            <a:cxnSpLocks/>
          </p:cNvCxnSpPr>
          <p:nvPr/>
        </p:nvCxnSpPr>
        <p:spPr>
          <a:xfrm>
            <a:off x="3943873" y="3620883"/>
            <a:ext cx="0" cy="4678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8CCBE73-0429-B363-4DCF-6F3135E53E8F}"/>
              </a:ext>
            </a:extLst>
          </p:cNvPr>
          <p:cNvCxnSpPr>
            <a:cxnSpLocks/>
          </p:cNvCxnSpPr>
          <p:nvPr/>
        </p:nvCxnSpPr>
        <p:spPr>
          <a:xfrm flipH="1">
            <a:off x="6932645" y="5803444"/>
            <a:ext cx="108235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634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презентации | Премиум векторы">
            <a:extLst>
              <a:ext uri="{FF2B5EF4-FFF2-40B4-BE49-F238E27FC236}">
                <a16:creationId xmlns:a16="http://schemas.microsoft.com/office/drawing/2014/main" id="{9436C6F0-D6FD-8E8E-9615-23F807F87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71172D-A57B-236F-6974-E5F39CE3BF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8" b="5537"/>
          <a:stretch/>
        </p:blipFill>
        <p:spPr>
          <a:xfrm>
            <a:off x="869399" y="0"/>
            <a:ext cx="10453202" cy="66886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222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1434</Words>
  <Application>Microsoft Office PowerPoint</Application>
  <PresentationFormat>Широкоэкранный</PresentationFormat>
  <Paragraphs>247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Abadi</vt:lpstr>
      <vt:lpstr>Aptos Narrow</vt:lpstr>
      <vt:lpstr>Arial</vt:lpstr>
      <vt:lpstr>Calibri</vt:lpstr>
      <vt:lpstr>Calibri Light</vt:lpstr>
      <vt:lpstr>Comic Sans MS</vt:lpstr>
      <vt:lpstr>Garamond</vt:lpstr>
      <vt:lpstr>latoblack</vt:lpstr>
      <vt:lpstr>latoregular</vt:lpstr>
      <vt:lpstr>Phenomena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28 сентября, 14:00, МПГУ, Корпус гуманитарных факультетов. Увлекательная квест-игра для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Авагян Карине Геворговна</dc:creator>
  <cp:lastModifiedBy>Авагян Карине Геворговна</cp:lastModifiedBy>
  <cp:revision>42</cp:revision>
  <dcterms:created xsi:type="dcterms:W3CDTF">2023-01-24T12:56:33Z</dcterms:created>
  <dcterms:modified xsi:type="dcterms:W3CDTF">2023-09-21T12:23:29Z</dcterms:modified>
</cp:coreProperties>
</file>