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72" r:id="rId3"/>
    <p:sldId id="374" r:id="rId4"/>
    <p:sldId id="375" r:id="rId5"/>
    <p:sldId id="373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1" r:id="rId29"/>
    <p:sldId id="366" r:id="rId30"/>
    <p:sldId id="367" r:id="rId31"/>
    <p:sldId id="362" r:id="rId32"/>
    <p:sldId id="365" r:id="rId33"/>
    <p:sldId id="368" r:id="rId34"/>
    <p:sldId id="369" r:id="rId35"/>
    <p:sldId id="350" r:id="rId36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EEC"/>
    <a:srgbClr val="3333FF"/>
    <a:srgbClr val="9F3FFF"/>
    <a:srgbClr val="FFFFF3"/>
    <a:srgbClr val="E1E1FF"/>
    <a:srgbClr val="E5FFE5"/>
    <a:srgbClr val="C5C5FF"/>
    <a:srgbClr val="FFFFE7"/>
    <a:srgbClr val="FFC301"/>
    <a:srgbClr val="BD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69" autoAdjust="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877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218229F7-0C35-4F6B-83C7-7D33DADB08B7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0"/>
            <a:ext cx="5447030" cy="3914239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877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DE1C87CB-C723-48C4-A19A-FC5543118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71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C87CB-C723-48C4-A19A-FC5543118E82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562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C87CB-C723-48C4-A19A-FC5543118E82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294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B9AFB-B299-7A0A-1D39-CA8B20E78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38AC56-EEB9-28FF-7D43-9B3AB4294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72BE75-45CC-FC76-FCE4-C99BCCA5F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6BE6B1-D3AD-DFCF-D468-3EF409F15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13CD52-2D59-9AE6-5704-72BAAA45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933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A04D5-D6DC-DD65-888C-8A98FE49E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8492B2-70F2-037A-1234-680D8FFD6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999E2E-6C0D-B490-E102-BAE5DD11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58CF76-DCF2-C4F7-F824-C3A1DF5F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2DF634-1AFB-5477-850A-CE9A57C61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94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DEDD2E-6092-CF65-F470-C91A899CA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1FFDBA-82E5-3A2A-C5CF-496F12E56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1D49A4-BA30-7070-4B3D-C9B7F74F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89DED2-231F-DBD9-6A70-ADDD82975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2BFEBA-A66E-97E3-6013-CF0A4079B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18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813A75-A120-7B00-9E0D-EEE552659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BF8EF8-945D-F327-4B79-A1A750033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231A68-9772-0011-592F-7F826B17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51DAF3-B0AD-D803-0F17-999E68BA3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7E35F5-AC76-8BF2-57F3-31F96E3D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09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B0D47D-FEFF-0BDC-417E-60237C108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5FD3AB-6B1E-5AF8-61AA-3518987BC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A92B96-5FBE-7256-38F0-3EFA9222D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58AA5B-CF98-98F4-D72B-A904D113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82355D-1E2F-E4EE-262E-70ED96944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71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B07898-A82B-E2C2-1F18-0990EBED4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2E18A7-2F3E-54F0-8DB7-BA02C60C6E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768A09-88B6-EE5D-E91D-D50A035F8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687755-6010-B0FF-6BE6-E421693E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93D824-B45D-17AC-C54D-0AC7DA69F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9BA212-FEE2-899D-0A36-F68CC9A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30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45064-66B2-396C-BB07-BCD91C43B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7FD67E-A72B-742A-EF0C-3C1553F9F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E5EBA0-554F-5C1A-78D4-9BB330D28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7F3A67-2701-119E-B6FB-AB988CEF4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AF8D934-964F-09DA-CF3A-E97A74250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413B387-8E7F-F243-BF5A-4BB3C1A49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CF386CB-B013-0957-7224-3969E6BF8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86D38CF-12EA-5438-7147-DF7615FF4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79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C0C1F6-8B21-A482-176D-3638298DB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688A21D-D4C3-C944-62A3-B195B5B54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AB646A7-983C-17D5-546A-25740312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D38A795-8CEB-8042-5C17-8352F802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9A346B3-EF69-1A78-1C51-F64C0EB01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2EE070D-0654-9004-CA8D-B45FF0B74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C34392-40D8-378D-FE06-49A9E6F4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2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3D6067-AE5D-474C-2F98-D19BF27A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5B2EDE-81AC-2C2B-6B79-107B67EF9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D395C4-4F68-96C8-C716-8126535D5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6E556B-9B95-342F-CE9E-B330C4F21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C60A9D-4DDB-CAC7-A300-3404F5D07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2690A5-9067-09B8-98B2-A8B6C71C2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47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A4B8B-D7AB-9060-EAED-3976D8C29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A867CD2-C552-D943-8B11-3A6A2EB24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2679A9-D41D-406B-75C7-BC976C8D2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9871D0-C971-A6AF-954C-1D7B5EA01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48B852-24BD-EEBD-3FAE-14EC492C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0383C8-0657-D44C-C497-7A984A10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49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63D10F-AE9A-FD06-4D08-E5BE3BAB2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F4729C-A88F-06B1-278D-4CD2ECB58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D40E47-5483-A537-21A3-BE67975221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61E06-CC2F-4653-830B-F78FE06C6522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D5C0C2-0E5A-A14A-F3D3-41E70038A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C06F83-F523-6B4A-DAA7-7A7FA0DA2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BCF09-3A42-459B-8E47-887F18B24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242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C86D3E-C40C-54EB-8126-996DE42F01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41" y="261257"/>
            <a:ext cx="11635273" cy="198742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ГБОУ «Школа в Некрасовке»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6733658-5CBD-6473-BD76-DF94A6760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41" y="2416629"/>
            <a:ext cx="11635273" cy="4180114"/>
          </a:xfrm>
          <a:solidFill>
            <a:srgbClr val="D9FFF2"/>
          </a:solidFill>
        </p:spPr>
        <p:txBody>
          <a:bodyPr>
            <a:normAutofit/>
          </a:bodyPr>
          <a:lstStyle/>
          <a:p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Итоги независимых диагностик </a:t>
            </a:r>
          </a:p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Московского центра качества образования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6691B914-5C32-8798-7F5A-AF2F00822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592267"/>
              </p:ext>
            </p:extLst>
          </p:nvPr>
        </p:nvGraphicFramePr>
        <p:xfrm>
          <a:off x="466532" y="4287914"/>
          <a:ext cx="1133245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548">
                  <a:extLst>
                    <a:ext uri="{9D8B030D-6E8A-4147-A177-3AD203B41FA5}">
                      <a16:colId xmlns:a16="http://schemas.microsoft.com/office/drawing/2014/main" val="832083363"/>
                    </a:ext>
                  </a:extLst>
                </a:gridCol>
                <a:gridCol w="4939536">
                  <a:extLst>
                    <a:ext uri="{9D8B030D-6E8A-4147-A177-3AD203B41FA5}">
                      <a16:colId xmlns:a16="http://schemas.microsoft.com/office/drawing/2014/main" val="3344144174"/>
                    </a:ext>
                  </a:extLst>
                </a:gridCol>
                <a:gridCol w="3933367">
                  <a:extLst>
                    <a:ext uri="{9D8B030D-6E8A-4147-A177-3AD203B41FA5}">
                      <a16:colId xmlns:a16="http://schemas.microsoft.com/office/drawing/2014/main" val="2006186331"/>
                    </a:ext>
                  </a:extLst>
                </a:gridCol>
              </a:tblGrid>
              <a:tr h="248575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2023-2024 учебный год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921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844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читательская  грамотность 6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063328"/>
              </p:ext>
            </p:extLst>
          </p:nvPr>
        </p:nvGraphicFramePr>
        <p:xfrm>
          <a:off x="195943" y="1491809"/>
          <a:ext cx="11821888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868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3065966750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937417967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576217577"/>
                    </a:ext>
                  </a:extLst>
                </a:gridCol>
                <a:gridCol w="591094">
                  <a:extLst>
                    <a:ext uri="{9D8B030D-6E8A-4147-A177-3AD203B41FA5}">
                      <a16:colId xmlns:a16="http://schemas.microsoft.com/office/drawing/2014/main" val="1862938695"/>
                    </a:ext>
                  </a:extLst>
                </a:gridCol>
                <a:gridCol w="147774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236196117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2700467564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653422919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382054608"/>
                    </a:ext>
                  </a:extLst>
                </a:gridCol>
                <a:gridCol w="547323">
                  <a:extLst>
                    <a:ext uri="{9D8B030D-6E8A-4147-A177-3AD203B41FA5}">
                      <a16:colId xmlns:a16="http://schemas.microsoft.com/office/drawing/2014/main" val="1711103936"/>
                    </a:ext>
                  </a:extLst>
                </a:gridCol>
                <a:gridCol w="191545">
                  <a:extLst>
                    <a:ext uri="{9D8B030D-6E8A-4147-A177-3AD203B41FA5}">
                      <a16:colId xmlns:a16="http://schemas.microsoft.com/office/drawing/2014/main" val="3136557242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604441322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126901938"/>
                    </a:ext>
                  </a:extLst>
                </a:gridCol>
                <a:gridCol w="443321">
                  <a:extLst>
                    <a:ext uri="{9D8B030D-6E8A-4147-A177-3AD203B41FA5}">
                      <a16:colId xmlns:a16="http://schemas.microsoft.com/office/drawing/2014/main" val="1521940107"/>
                    </a:ext>
                  </a:extLst>
                </a:gridCol>
                <a:gridCol w="295547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4075191581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2021998377"/>
                    </a:ext>
                  </a:extLst>
                </a:gridCol>
              </a:tblGrid>
              <a:tr h="4733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9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- 63%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«ф»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151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49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история 7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80915"/>
              </p:ext>
            </p:extLst>
          </p:nvPr>
        </p:nvGraphicFramePr>
        <p:xfrm>
          <a:off x="195943" y="1491809"/>
          <a:ext cx="11854286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421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1521847048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2770070277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474714690"/>
                    </a:ext>
                  </a:extLst>
                </a:gridCol>
                <a:gridCol w="168884">
                  <a:extLst>
                    <a:ext uri="{9D8B030D-6E8A-4147-A177-3AD203B41FA5}">
                      <a16:colId xmlns:a16="http://schemas.microsoft.com/office/drawing/2014/main" val="1555704145"/>
                    </a:ext>
                  </a:extLst>
                </a:gridCol>
                <a:gridCol w="675537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878917299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1046241364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471013199"/>
                    </a:ext>
                  </a:extLst>
                </a:gridCol>
                <a:gridCol w="522649">
                  <a:extLst>
                    <a:ext uri="{9D8B030D-6E8A-4147-A177-3AD203B41FA5}">
                      <a16:colId xmlns:a16="http://schemas.microsoft.com/office/drawing/2014/main" val="2143938440"/>
                    </a:ext>
                  </a:extLst>
                </a:gridCol>
                <a:gridCol w="321772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3897807740"/>
                    </a:ext>
                  </a:extLst>
                </a:gridCol>
                <a:gridCol w="759979">
                  <a:extLst>
                    <a:ext uri="{9D8B030D-6E8A-4147-A177-3AD203B41FA5}">
                      <a16:colId xmlns:a16="http://schemas.microsoft.com/office/drawing/2014/main" val="79147601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742172211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2937550505"/>
                    </a:ext>
                  </a:extLst>
                </a:gridCol>
              </a:tblGrid>
              <a:tr h="4733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«ю»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558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495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математика (базовый уровень) 7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637686"/>
              </p:ext>
            </p:extLst>
          </p:nvPr>
        </p:nvGraphicFramePr>
        <p:xfrm>
          <a:off x="195943" y="1491809"/>
          <a:ext cx="11854286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421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1521847048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2770070277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474714690"/>
                    </a:ext>
                  </a:extLst>
                </a:gridCol>
                <a:gridCol w="168884">
                  <a:extLst>
                    <a:ext uri="{9D8B030D-6E8A-4147-A177-3AD203B41FA5}">
                      <a16:colId xmlns:a16="http://schemas.microsoft.com/office/drawing/2014/main" val="1555704145"/>
                    </a:ext>
                  </a:extLst>
                </a:gridCol>
                <a:gridCol w="675537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878917299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1046241364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471013199"/>
                    </a:ext>
                  </a:extLst>
                </a:gridCol>
                <a:gridCol w="567037">
                  <a:extLst>
                    <a:ext uri="{9D8B030D-6E8A-4147-A177-3AD203B41FA5}">
                      <a16:colId xmlns:a16="http://schemas.microsoft.com/office/drawing/2014/main" val="2143938440"/>
                    </a:ext>
                  </a:extLst>
                </a:gridCol>
                <a:gridCol w="277384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3897807740"/>
                    </a:ext>
                  </a:extLst>
                </a:gridCol>
                <a:gridCol w="759979">
                  <a:extLst>
                    <a:ext uri="{9D8B030D-6E8A-4147-A177-3AD203B41FA5}">
                      <a16:colId xmlns:a16="http://schemas.microsoft.com/office/drawing/2014/main" val="79147601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742172211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2937550505"/>
                    </a:ext>
                  </a:extLst>
                </a:gridCol>
              </a:tblGrid>
              <a:tr h="4733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«ю»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558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784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математика (углубленный уровень) 7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246543"/>
              </p:ext>
            </p:extLst>
          </p:nvPr>
        </p:nvGraphicFramePr>
        <p:xfrm>
          <a:off x="195943" y="1491809"/>
          <a:ext cx="11854286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421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1521847048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2770070277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474714690"/>
                    </a:ext>
                  </a:extLst>
                </a:gridCol>
                <a:gridCol w="168884">
                  <a:extLst>
                    <a:ext uri="{9D8B030D-6E8A-4147-A177-3AD203B41FA5}">
                      <a16:colId xmlns:a16="http://schemas.microsoft.com/office/drawing/2014/main" val="1555704145"/>
                    </a:ext>
                  </a:extLst>
                </a:gridCol>
                <a:gridCol w="675537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878917299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1046241364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471013199"/>
                    </a:ext>
                  </a:extLst>
                </a:gridCol>
                <a:gridCol w="531526">
                  <a:extLst>
                    <a:ext uri="{9D8B030D-6E8A-4147-A177-3AD203B41FA5}">
                      <a16:colId xmlns:a16="http://schemas.microsoft.com/office/drawing/2014/main" val="2143938440"/>
                    </a:ext>
                  </a:extLst>
                </a:gridCol>
                <a:gridCol w="312895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3897807740"/>
                    </a:ext>
                  </a:extLst>
                </a:gridCol>
                <a:gridCol w="759979">
                  <a:extLst>
                    <a:ext uri="{9D8B030D-6E8A-4147-A177-3AD203B41FA5}">
                      <a16:colId xmlns:a16="http://schemas.microsoft.com/office/drawing/2014/main" val="79147601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742172211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2937550505"/>
                    </a:ext>
                  </a:extLst>
                </a:gridCol>
              </a:tblGrid>
              <a:tr h="4733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- 61%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«ю»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otype Corsiva" panose="03010101010201010101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558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26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русский язык 7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9122"/>
              </p:ext>
            </p:extLst>
          </p:nvPr>
        </p:nvGraphicFramePr>
        <p:xfrm>
          <a:off x="195943" y="1491809"/>
          <a:ext cx="11854286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421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1521847048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2770070277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474714690"/>
                    </a:ext>
                  </a:extLst>
                </a:gridCol>
                <a:gridCol w="168884">
                  <a:extLst>
                    <a:ext uri="{9D8B030D-6E8A-4147-A177-3AD203B41FA5}">
                      <a16:colId xmlns:a16="http://schemas.microsoft.com/office/drawing/2014/main" val="1555704145"/>
                    </a:ext>
                  </a:extLst>
                </a:gridCol>
                <a:gridCol w="675537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878917299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1046241364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471013199"/>
                    </a:ext>
                  </a:extLst>
                </a:gridCol>
                <a:gridCol w="522649">
                  <a:extLst>
                    <a:ext uri="{9D8B030D-6E8A-4147-A177-3AD203B41FA5}">
                      <a16:colId xmlns:a16="http://schemas.microsoft.com/office/drawing/2014/main" val="2143938440"/>
                    </a:ext>
                  </a:extLst>
                </a:gridCol>
                <a:gridCol w="321772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3897807740"/>
                    </a:ext>
                  </a:extLst>
                </a:gridCol>
                <a:gridCol w="759979">
                  <a:extLst>
                    <a:ext uri="{9D8B030D-6E8A-4147-A177-3AD203B41FA5}">
                      <a16:colId xmlns:a16="http://schemas.microsoft.com/office/drawing/2014/main" val="79147601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742172211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2937550505"/>
                    </a:ext>
                  </a:extLst>
                </a:gridCol>
              </a:tblGrid>
              <a:tr h="4733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- 58%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«ю»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558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677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физика 7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315659"/>
              </p:ext>
            </p:extLst>
          </p:nvPr>
        </p:nvGraphicFramePr>
        <p:xfrm>
          <a:off x="195943" y="1491809"/>
          <a:ext cx="11854286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421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1521847048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2770070277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474714690"/>
                    </a:ext>
                  </a:extLst>
                </a:gridCol>
                <a:gridCol w="168884">
                  <a:extLst>
                    <a:ext uri="{9D8B030D-6E8A-4147-A177-3AD203B41FA5}">
                      <a16:colId xmlns:a16="http://schemas.microsoft.com/office/drawing/2014/main" val="1555704145"/>
                    </a:ext>
                  </a:extLst>
                </a:gridCol>
                <a:gridCol w="675537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878917299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1046241364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471013199"/>
                    </a:ext>
                  </a:extLst>
                </a:gridCol>
                <a:gridCol w="531526">
                  <a:extLst>
                    <a:ext uri="{9D8B030D-6E8A-4147-A177-3AD203B41FA5}">
                      <a16:colId xmlns:a16="http://schemas.microsoft.com/office/drawing/2014/main" val="2143938440"/>
                    </a:ext>
                  </a:extLst>
                </a:gridCol>
                <a:gridCol w="312895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3897807740"/>
                    </a:ext>
                  </a:extLst>
                </a:gridCol>
                <a:gridCol w="759979">
                  <a:extLst>
                    <a:ext uri="{9D8B030D-6E8A-4147-A177-3AD203B41FA5}">
                      <a16:colId xmlns:a16="http://schemas.microsoft.com/office/drawing/2014/main" val="79147601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844420">
                  <a:extLst>
                    <a:ext uri="{9D8B030D-6E8A-4147-A177-3AD203B41FA5}">
                      <a16:colId xmlns:a16="http://schemas.microsoft.com/office/drawing/2014/main" val="2742172211"/>
                    </a:ext>
                  </a:extLst>
                </a:gridCol>
                <a:gridCol w="844421">
                  <a:extLst>
                    <a:ext uri="{9D8B030D-6E8A-4147-A177-3AD203B41FA5}">
                      <a16:colId xmlns:a16="http://schemas.microsoft.com/office/drawing/2014/main" val="2937550505"/>
                    </a:ext>
                  </a:extLst>
                </a:gridCol>
              </a:tblGrid>
              <a:tr h="4733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- 58%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«ю»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558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098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математика (базовый уровень) 8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8090843"/>
              </p:ext>
            </p:extLst>
          </p:nvPr>
        </p:nvGraphicFramePr>
        <p:xfrm>
          <a:off x="195944" y="1491809"/>
          <a:ext cx="11823183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863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2999787672"/>
                    </a:ext>
                  </a:extLst>
                </a:gridCol>
                <a:gridCol w="976864">
                  <a:extLst>
                    <a:ext uri="{9D8B030D-6E8A-4147-A177-3AD203B41FA5}">
                      <a16:colId xmlns:a16="http://schemas.microsoft.com/office/drawing/2014/main" val="856259501"/>
                    </a:ext>
                  </a:extLst>
                </a:gridCol>
                <a:gridCol w="576507">
                  <a:extLst>
                    <a:ext uri="{9D8B030D-6E8A-4147-A177-3AD203B41FA5}">
                      <a16:colId xmlns:a16="http://schemas.microsoft.com/office/drawing/2014/main" val="1311004572"/>
                    </a:ext>
                  </a:extLst>
                </a:gridCol>
                <a:gridCol w="400357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3566076387"/>
                    </a:ext>
                  </a:extLst>
                </a:gridCol>
                <a:gridCol w="960845">
                  <a:extLst>
                    <a:ext uri="{9D8B030D-6E8A-4147-A177-3AD203B41FA5}">
                      <a16:colId xmlns:a16="http://schemas.microsoft.com/office/drawing/2014/main" val="406432167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1288295741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276071592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8598920"/>
                    </a:ext>
                  </a:extLst>
                </a:gridCol>
                <a:gridCol w="860024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976864">
                  <a:extLst>
                    <a:ext uri="{9D8B030D-6E8A-4147-A177-3AD203B41FA5}">
                      <a16:colId xmlns:a16="http://schemas.microsoft.com/office/drawing/2014/main" val="3064769457"/>
                    </a:ext>
                  </a:extLst>
                </a:gridCol>
                <a:gridCol w="168141">
                  <a:extLst>
                    <a:ext uri="{9D8B030D-6E8A-4147-A177-3AD203B41FA5}">
                      <a16:colId xmlns:a16="http://schemas.microsoft.com/office/drawing/2014/main" val="1351127969"/>
                    </a:ext>
                  </a:extLst>
                </a:gridCol>
                <a:gridCol w="808723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3791698766"/>
                    </a:ext>
                  </a:extLst>
                </a:gridCol>
              </a:tblGrid>
              <a:tr h="473349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4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4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6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- 51%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«д»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370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математика (углубленный уровень) 8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444370"/>
              </p:ext>
            </p:extLst>
          </p:nvPr>
        </p:nvGraphicFramePr>
        <p:xfrm>
          <a:off x="195944" y="1491809"/>
          <a:ext cx="11823183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863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2999787672"/>
                    </a:ext>
                  </a:extLst>
                </a:gridCol>
                <a:gridCol w="976864">
                  <a:extLst>
                    <a:ext uri="{9D8B030D-6E8A-4147-A177-3AD203B41FA5}">
                      <a16:colId xmlns:a16="http://schemas.microsoft.com/office/drawing/2014/main" val="856259501"/>
                    </a:ext>
                  </a:extLst>
                </a:gridCol>
                <a:gridCol w="576507">
                  <a:extLst>
                    <a:ext uri="{9D8B030D-6E8A-4147-A177-3AD203B41FA5}">
                      <a16:colId xmlns:a16="http://schemas.microsoft.com/office/drawing/2014/main" val="1311004572"/>
                    </a:ext>
                  </a:extLst>
                </a:gridCol>
                <a:gridCol w="400357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3566076387"/>
                    </a:ext>
                  </a:extLst>
                </a:gridCol>
                <a:gridCol w="960845">
                  <a:extLst>
                    <a:ext uri="{9D8B030D-6E8A-4147-A177-3AD203B41FA5}">
                      <a16:colId xmlns:a16="http://schemas.microsoft.com/office/drawing/2014/main" val="406432167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1288295741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276071592"/>
                    </a:ext>
                  </a:extLst>
                </a:gridCol>
                <a:gridCol w="206705">
                  <a:extLst>
                    <a:ext uri="{9D8B030D-6E8A-4147-A177-3AD203B41FA5}">
                      <a16:colId xmlns:a16="http://schemas.microsoft.com/office/drawing/2014/main" val="8598920"/>
                    </a:ext>
                  </a:extLst>
                </a:gridCol>
                <a:gridCol w="770159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976864">
                  <a:extLst>
                    <a:ext uri="{9D8B030D-6E8A-4147-A177-3AD203B41FA5}">
                      <a16:colId xmlns:a16="http://schemas.microsoft.com/office/drawing/2014/main" val="3064769457"/>
                    </a:ext>
                  </a:extLst>
                </a:gridCol>
                <a:gridCol w="168141">
                  <a:extLst>
                    <a:ext uri="{9D8B030D-6E8A-4147-A177-3AD203B41FA5}">
                      <a16:colId xmlns:a16="http://schemas.microsoft.com/office/drawing/2014/main" val="1351127969"/>
                    </a:ext>
                  </a:extLst>
                </a:gridCol>
                <a:gridCol w="808723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3791698766"/>
                    </a:ext>
                  </a:extLst>
                </a:gridCol>
              </a:tblGrid>
              <a:tr h="473349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4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4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6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- 64%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«д»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401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русский язык 8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989236"/>
              </p:ext>
            </p:extLst>
          </p:nvPr>
        </p:nvGraphicFramePr>
        <p:xfrm>
          <a:off x="195944" y="1491809"/>
          <a:ext cx="11823183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863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2999787672"/>
                    </a:ext>
                  </a:extLst>
                </a:gridCol>
                <a:gridCol w="976864">
                  <a:extLst>
                    <a:ext uri="{9D8B030D-6E8A-4147-A177-3AD203B41FA5}">
                      <a16:colId xmlns:a16="http://schemas.microsoft.com/office/drawing/2014/main" val="856259501"/>
                    </a:ext>
                  </a:extLst>
                </a:gridCol>
                <a:gridCol w="576507">
                  <a:extLst>
                    <a:ext uri="{9D8B030D-6E8A-4147-A177-3AD203B41FA5}">
                      <a16:colId xmlns:a16="http://schemas.microsoft.com/office/drawing/2014/main" val="1311004572"/>
                    </a:ext>
                  </a:extLst>
                </a:gridCol>
                <a:gridCol w="400357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3566076387"/>
                    </a:ext>
                  </a:extLst>
                </a:gridCol>
                <a:gridCol w="960845">
                  <a:extLst>
                    <a:ext uri="{9D8B030D-6E8A-4147-A177-3AD203B41FA5}">
                      <a16:colId xmlns:a16="http://schemas.microsoft.com/office/drawing/2014/main" val="406432167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1288295741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276071592"/>
                    </a:ext>
                  </a:extLst>
                </a:gridCol>
                <a:gridCol w="153439">
                  <a:extLst>
                    <a:ext uri="{9D8B030D-6E8A-4147-A177-3AD203B41FA5}">
                      <a16:colId xmlns:a16="http://schemas.microsoft.com/office/drawing/2014/main" val="8598920"/>
                    </a:ext>
                  </a:extLst>
                </a:gridCol>
                <a:gridCol w="823425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976864">
                  <a:extLst>
                    <a:ext uri="{9D8B030D-6E8A-4147-A177-3AD203B41FA5}">
                      <a16:colId xmlns:a16="http://schemas.microsoft.com/office/drawing/2014/main" val="3064769457"/>
                    </a:ext>
                  </a:extLst>
                </a:gridCol>
                <a:gridCol w="168141">
                  <a:extLst>
                    <a:ext uri="{9D8B030D-6E8A-4147-A177-3AD203B41FA5}">
                      <a16:colId xmlns:a16="http://schemas.microsoft.com/office/drawing/2014/main" val="1351127969"/>
                    </a:ext>
                  </a:extLst>
                </a:gridCol>
                <a:gridCol w="808723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976863">
                  <a:extLst>
                    <a:ext uri="{9D8B030D-6E8A-4147-A177-3AD203B41FA5}">
                      <a16:colId xmlns:a16="http://schemas.microsoft.com/office/drawing/2014/main" val="3791698766"/>
                    </a:ext>
                  </a:extLst>
                </a:gridCol>
              </a:tblGrid>
              <a:tr h="473349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4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4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6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- 62%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«д»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22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физика «Естественно-научная вертикаль» 8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27951"/>
              </p:ext>
            </p:extLst>
          </p:nvPr>
        </p:nvGraphicFramePr>
        <p:xfrm>
          <a:off x="195944" y="1491809"/>
          <a:ext cx="11823899" cy="515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221152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2037812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513402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421727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421727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9238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92386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- 47%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592386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«м» - 52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89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54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математика 4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634827"/>
              </p:ext>
            </p:extLst>
          </p:nvPr>
        </p:nvGraphicFramePr>
        <p:xfrm>
          <a:off x="195944" y="1491809"/>
          <a:ext cx="11900684" cy="5134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071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734071">
                  <a:extLst>
                    <a:ext uri="{9D8B030D-6E8A-4147-A177-3AD203B41FA5}">
                      <a16:colId xmlns:a16="http://schemas.microsoft.com/office/drawing/2014/main" val="432456066"/>
                    </a:ext>
                  </a:extLst>
                </a:gridCol>
                <a:gridCol w="734071">
                  <a:extLst>
                    <a:ext uri="{9D8B030D-6E8A-4147-A177-3AD203B41FA5}">
                      <a16:colId xmlns:a16="http://schemas.microsoft.com/office/drawing/2014/main" val="4109913076"/>
                    </a:ext>
                  </a:extLst>
                </a:gridCol>
                <a:gridCol w="734071">
                  <a:extLst>
                    <a:ext uri="{9D8B030D-6E8A-4147-A177-3AD203B41FA5}">
                      <a16:colId xmlns:a16="http://schemas.microsoft.com/office/drawing/2014/main" val="1287464416"/>
                    </a:ext>
                  </a:extLst>
                </a:gridCol>
                <a:gridCol w="734071">
                  <a:extLst>
                    <a:ext uri="{9D8B030D-6E8A-4147-A177-3AD203B41FA5}">
                      <a16:colId xmlns:a16="http://schemas.microsoft.com/office/drawing/2014/main" val="3117438764"/>
                    </a:ext>
                  </a:extLst>
                </a:gridCol>
                <a:gridCol w="734071">
                  <a:extLst>
                    <a:ext uri="{9D8B030D-6E8A-4147-A177-3AD203B41FA5}">
                      <a16:colId xmlns:a16="http://schemas.microsoft.com/office/drawing/2014/main" val="99185948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535162938"/>
                    </a:ext>
                  </a:extLst>
                </a:gridCol>
                <a:gridCol w="694643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812206">
                  <a:extLst>
                    <a:ext uri="{9D8B030D-6E8A-4147-A177-3AD203B41FA5}">
                      <a16:colId xmlns:a16="http://schemas.microsoft.com/office/drawing/2014/main" val="567675549"/>
                    </a:ext>
                  </a:extLst>
                </a:gridCol>
                <a:gridCol w="512626">
                  <a:extLst>
                    <a:ext uri="{9D8B030D-6E8A-4147-A177-3AD203B41FA5}">
                      <a16:colId xmlns:a16="http://schemas.microsoft.com/office/drawing/2014/main" val="490312974"/>
                    </a:ext>
                  </a:extLst>
                </a:gridCol>
                <a:gridCol w="221445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734071">
                  <a:extLst>
                    <a:ext uri="{9D8B030D-6E8A-4147-A177-3AD203B41FA5}">
                      <a16:colId xmlns:a16="http://schemas.microsoft.com/office/drawing/2014/main" val="3119221774"/>
                    </a:ext>
                  </a:extLst>
                </a:gridCol>
                <a:gridCol w="734071">
                  <a:extLst>
                    <a:ext uri="{9D8B030D-6E8A-4147-A177-3AD203B41FA5}">
                      <a16:colId xmlns:a16="http://schemas.microsoft.com/office/drawing/2014/main" val="3465235015"/>
                    </a:ext>
                  </a:extLst>
                </a:gridCol>
                <a:gridCol w="734072">
                  <a:extLst>
                    <a:ext uri="{9D8B030D-6E8A-4147-A177-3AD203B41FA5}">
                      <a16:colId xmlns:a16="http://schemas.microsoft.com/office/drawing/2014/main" val="1327417899"/>
                    </a:ext>
                  </a:extLst>
                </a:gridCol>
                <a:gridCol w="734071">
                  <a:extLst>
                    <a:ext uri="{9D8B030D-6E8A-4147-A177-3AD203B41FA5}">
                      <a16:colId xmlns:a16="http://schemas.microsoft.com/office/drawing/2014/main" val="4181880635"/>
                    </a:ext>
                  </a:extLst>
                </a:gridCol>
                <a:gridCol w="497551">
                  <a:extLst>
                    <a:ext uri="{9D8B030D-6E8A-4147-A177-3AD203B41FA5}">
                      <a16:colId xmlns:a16="http://schemas.microsoft.com/office/drawing/2014/main" val="3104968513"/>
                    </a:ext>
                  </a:extLst>
                </a:gridCol>
                <a:gridCol w="236520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734071">
                  <a:extLst>
                    <a:ext uri="{9D8B030D-6E8A-4147-A177-3AD203B41FA5}">
                      <a16:colId xmlns:a16="http://schemas.microsoft.com/office/drawing/2014/main" val="681521533"/>
                    </a:ext>
                  </a:extLst>
                </a:gridCol>
                <a:gridCol w="734071">
                  <a:extLst>
                    <a:ext uri="{9D8B030D-6E8A-4147-A177-3AD203B41FA5}">
                      <a16:colId xmlns:a16="http://schemas.microsoft.com/office/drawing/2014/main" val="3397383184"/>
                    </a:ext>
                  </a:extLst>
                </a:gridCol>
              </a:tblGrid>
              <a:tr h="466729">
                <a:tc gridSpan="7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292479">
                <a:tc gridSpan="7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292479">
                <a:tc gridSpan="7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38533">
                <a:tc gridSpan="1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10337">
                <a:tc gridSpan="19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 (средний процент выполнения диагностической работы) - 60%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«у»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«ю»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89132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49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231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математика 9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324069"/>
              </p:ext>
            </p:extLst>
          </p:nvPr>
        </p:nvGraphicFramePr>
        <p:xfrm>
          <a:off x="195944" y="1491809"/>
          <a:ext cx="11823899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632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901631">
                  <a:extLst>
                    <a:ext uri="{9D8B030D-6E8A-4147-A177-3AD203B41FA5}">
                      <a16:colId xmlns:a16="http://schemas.microsoft.com/office/drawing/2014/main" val="1295583441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4232892473"/>
                    </a:ext>
                  </a:extLst>
                </a:gridCol>
                <a:gridCol w="771954">
                  <a:extLst>
                    <a:ext uri="{9D8B030D-6E8A-4147-A177-3AD203B41FA5}">
                      <a16:colId xmlns:a16="http://schemas.microsoft.com/office/drawing/2014/main" val="3187941369"/>
                    </a:ext>
                  </a:extLst>
                </a:gridCol>
                <a:gridCol w="129677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548823328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3296275682"/>
                    </a:ext>
                  </a:extLst>
                </a:gridCol>
                <a:gridCol w="384959">
                  <a:extLst>
                    <a:ext uri="{9D8B030D-6E8A-4147-A177-3AD203B41FA5}">
                      <a16:colId xmlns:a16="http://schemas.microsoft.com/office/drawing/2014/main" val="3675676727"/>
                    </a:ext>
                  </a:extLst>
                </a:gridCol>
                <a:gridCol w="516672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309715926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2297334884"/>
                    </a:ext>
                  </a:extLst>
                </a:gridCol>
                <a:gridCol w="920556">
                  <a:extLst>
                    <a:ext uri="{9D8B030D-6E8A-4147-A177-3AD203B41FA5}">
                      <a16:colId xmlns:a16="http://schemas.microsoft.com/office/drawing/2014/main" val="3275338964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164861424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007387634"/>
                    </a:ext>
                  </a:extLst>
                </a:gridCol>
                <a:gridCol w="868554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3892768326"/>
                    </a:ext>
                  </a:extLst>
                </a:gridCol>
              </a:tblGrid>
              <a:tr h="473349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4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4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6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- 38%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«д»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173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69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русский язык 9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679517"/>
              </p:ext>
            </p:extLst>
          </p:nvPr>
        </p:nvGraphicFramePr>
        <p:xfrm>
          <a:off x="195944" y="1491809"/>
          <a:ext cx="11823899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632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901631">
                  <a:extLst>
                    <a:ext uri="{9D8B030D-6E8A-4147-A177-3AD203B41FA5}">
                      <a16:colId xmlns:a16="http://schemas.microsoft.com/office/drawing/2014/main" val="1295583441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4232892473"/>
                    </a:ext>
                  </a:extLst>
                </a:gridCol>
                <a:gridCol w="771954">
                  <a:extLst>
                    <a:ext uri="{9D8B030D-6E8A-4147-A177-3AD203B41FA5}">
                      <a16:colId xmlns:a16="http://schemas.microsoft.com/office/drawing/2014/main" val="3187941369"/>
                    </a:ext>
                  </a:extLst>
                </a:gridCol>
                <a:gridCol w="129677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548823328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3296275682"/>
                    </a:ext>
                  </a:extLst>
                </a:gridCol>
                <a:gridCol w="384959">
                  <a:extLst>
                    <a:ext uri="{9D8B030D-6E8A-4147-A177-3AD203B41FA5}">
                      <a16:colId xmlns:a16="http://schemas.microsoft.com/office/drawing/2014/main" val="3675676727"/>
                    </a:ext>
                  </a:extLst>
                </a:gridCol>
                <a:gridCol w="516672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309715926"/>
                    </a:ext>
                  </a:extLst>
                </a:gridCol>
                <a:gridCol w="625294">
                  <a:extLst>
                    <a:ext uri="{9D8B030D-6E8A-4147-A177-3AD203B41FA5}">
                      <a16:colId xmlns:a16="http://schemas.microsoft.com/office/drawing/2014/main" val="2297334884"/>
                    </a:ext>
                  </a:extLst>
                </a:gridCol>
                <a:gridCol w="276338">
                  <a:extLst>
                    <a:ext uri="{9D8B030D-6E8A-4147-A177-3AD203B41FA5}">
                      <a16:colId xmlns:a16="http://schemas.microsoft.com/office/drawing/2014/main" val="1283084237"/>
                    </a:ext>
                  </a:extLst>
                </a:gridCol>
                <a:gridCol w="920556">
                  <a:extLst>
                    <a:ext uri="{9D8B030D-6E8A-4147-A177-3AD203B41FA5}">
                      <a16:colId xmlns:a16="http://schemas.microsoft.com/office/drawing/2014/main" val="3275338964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164861424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007387634"/>
                    </a:ext>
                  </a:extLst>
                </a:gridCol>
                <a:gridCol w="868554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901632">
                  <a:extLst>
                    <a:ext uri="{9D8B030D-6E8A-4147-A177-3AD203B41FA5}">
                      <a16:colId xmlns:a16="http://schemas.microsoft.com/office/drawing/2014/main" val="3892768326"/>
                    </a:ext>
                  </a:extLst>
                </a:gridCol>
              </a:tblGrid>
              <a:tr h="473349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4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4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7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- 53%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«д»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173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37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английский язык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473443"/>
              </p:ext>
            </p:extLst>
          </p:nvPr>
        </p:nvGraphicFramePr>
        <p:xfrm>
          <a:off x="195944" y="1491809"/>
          <a:ext cx="11823899" cy="5191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159008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2099956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521423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- 61%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52142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Классы, участвующие в реализации городских образовательных проектов предпрофессионального образования «Медиакласс в московской школе», «Предпринимательский класс в московской школе»: 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«а» - 47, 10 «н» - 65, 10 «э» - 45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801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биология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066877"/>
              </p:ext>
            </p:extLst>
          </p:nvPr>
        </p:nvGraphicFramePr>
        <p:xfrm>
          <a:off x="195944" y="1491809"/>
          <a:ext cx="11823899" cy="5191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150130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2108834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521423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-59 %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52142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Классы, участвующие в реализации городского образовательного проекта предпрофессионального образования «Медицинский класс в московской школе»: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«м» - 54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851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информатика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672631"/>
              </p:ext>
            </p:extLst>
          </p:nvPr>
        </p:nvGraphicFramePr>
        <p:xfrm>
          <a:off x="195944" y="1491809"/>
          <a:ext cx="11823899" cy="5191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318806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1940158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521423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- 49 %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52142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Классы, участвующие в реализации городского образовательного проекта предпрофессионального образования «Инженерный класс в московской школе»: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«и» - 62, 10 «т» - 38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946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математика (базовый уровень)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8696"/>
              </p:ext>
            </p:extLst>
          </p:nvPr>
        </p:nvGraphicFramePr>
        <p:xfrm>
          <a:off x="195944" y="1491809"/>
          <a:ext cx="11823899" cy="5134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283295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1975669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521423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- 58%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52142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«а» - 62, 10 «к» - 51, 10 «э» - 59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583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математика (профильный уровень)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806834"/>
              </p:ext>
            </p:extLst>
          </p:nvPr>
        </p:nvGraphicFramePr>
        <p:xfrm>
          <a:off x="195944" y="1491809"/>
          <a:ext cx="11823899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80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1112069">
                  <a:extLst>
                    <a:ext uri="{9D8B030D-6E8A-4147-A177-3AD203B41FA5}">
                      <a16:colId xmlns:a16="http://schemas.microsoft.com/office/drawing/2014/main" val="744050521"/>
                    </a:ext>
                  </a:extLst>
                </a:gridCol>
                <a:gridCol w="1252711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1065189">
                  <a:extLst>
                    <a:ext uri="{9D8B030D-6E8A-4147-A177-3AD203B41FA5}">
                      <a16:colId xmlns:a16="http://schemas.microsoft.com/office/drawing/2014/main" val="34786444"/>
                    </a:ext>
                  </a:extLst>
                </a:gridCol>
                <a:gridCol w="1299590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965950">
                  <a:extLst>
                    <a:ext uri="{9D8B030D-6E8A-4147-A177-3AD203B41FA5}">
                      <a16:colId xmlns:a16="http://schemas.microsoft.com/office/drawing/2014/main" val="644155498"/>
                    </a:ext>
                  </a:extLst>
                </a:gridCol>
                <a:gridCol w="1398830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594594">
                  <a:extLst>
                    <a:ext uri="{9D8B030D-6E8A-4147-A177-3AD203B41FA5}">
                      <a16:colId xmlns:a16="http://schemas.microsoft.com/office/drawing/2014/main" val="257270808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4733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2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2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9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- 53%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799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525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русский язык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280402"/>
              </p:ext>
            </p:extLst>
          </p:nvPr>
        </p:nvGraphicFramePr>
        <p:xfrm>
          <a:off x="195944" y="1491809"/>
          <a:ext cx="11823900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987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1477988">
                  <a:extLst>
                    <a:ext uri="{9D8B030D-6E8A-4147-A177-3AD203B41FA5}">
                      <a16:colId xmlns:a16="http://schemas.microsoft.com/office/drawing/2014/main" val="3808660797"/>
                    </a:ext>
                  </a:extLst>
                </a:gridCol>
                <a:gridCol w="520874">
                  <a:extLst>
                    <a:ext uri="{9D8B030D-6E8A-4147-A177-3AD203B41FA5}">
                      <a16:colId xmlns:a16="http://schemas.microsoft.com/office/drawing/2014/main" val="2084474729"/>
                    </a:ext>
                  </a:extLst>
                </a:gridCol>
                <a:gridCol w="957113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1360787">
                  <a:extLst>
                    <a:ext uri="{9D8B030D-6E8A-4147-A177-3AD203B41FA5}">
                      <a16:colId xmlns:a16="http://schemas.microsoft.com/office/drawing/2014/main" val="301840041"/>
                    </a:ext>
                  </a:extLst>
                </a:gridCol>
                <a:gridCol w="117201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1477988">
                  <a:extLst>
                    <a:ext uri="{9D8B030D-6E8A-4147-A177-3AD203B41FA5}">
                      <a16:colId xmlns:a16="http://schemas.microsoft.com/office/drawing/2014/main" val="2376523129"/>
                    </a:ext>
                  </a:extLst>
                </a:gridCol>
                <a:gridCol w="625963">
                  <a:extLst>
                    <a:ext uri="{9D8B030D-6E8A-4147-A177-3AD203B41FA5}">
                      <a16:colId xmlns:a16="http://schemas.microsoft.com/office/drawing/2014/main" val="3780512660"/>
                    </a:ext>
                  </a:extLst>
                </a:gridCol>
                <a:gridCol w="852024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185789">
                  <a:extLst>
                    <a:ext uri="{9D8B030D-6E8A-4147-A177-3AD203B41FA5}">
                      <a16:colId xmlns:a16="http://schemas.microsoft.com/office/drawing/2014/main" val="3780286120"/>
                    </a:ext>
                  </a:extLst>
                </a:gridCol>
                <a:gridCol w="292199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1477987">
                  <a:extLst>
                    <a:ext uri="{9D8B030D-6E8A-4147-A177-3AD203B41FA5}">
                      <a16:colId xmlns:a16="http://schemas.microsoft.com/office/drawing/2014/main" val="4231330341"/>
                    </a:ext>
                  </a:extLst>
                </a:gridCol>
              </a:tblGrid>
              <a:tr h="473349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3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3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- 54%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339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299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литература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876707"/>
              </p:ext>
            </p:extLst>
          </p:nvPr>
        </p:nvGraphicFramePr>
        <p:xfrm>
          <a:off x="195944" y="1491809"/>
          <a:ext cx="11823899" cy="5191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238907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2020057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521423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- 58%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52142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Классы, участвующие в реализации городского образовательного проекта предпрофессионального образования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Медиакласс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московской школе»: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«а» - 65, 10 «э» - 66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5366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обществознание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48121"/>
              </p:ext>
            </p:extLst>
          </p:nvPr>
        </p:nvGraphicFramePr>
        <p:xfrm>
          <a:off x="195944" y="1491809"/>
          <a:ext cx="11823899" cy="549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230029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2028935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649672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27590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27590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2243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22431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- 66%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93213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Классы, участвующие в реализации городского образовательного проекта предпрофессионального образования «Предпринимательский класс в московской школе»:10 «н» - 63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84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МЦКО: русский язык 4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931078"/>
              </p:ext>
            </p:extLst>
          </p:nvPr>
        </p:nvGraphicFramePr>
        <p:xfrm>
          <a:off x="195944" y="1491809"/>
          <a:ext cx="11822656" cy="5134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210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432456066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4109913076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1287464416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3117438764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99185948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535162938"/>
                    </a:ext>
                  </a:extLst>
                </a:gridCol>
                <a:gridCol w="690044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806828">
                  <a:extLst>
                    <a:ext uri="{9D8B030D-6E8A-4147-A177-3AD203B41FA5}">
                      <a16:colId xmlns:a16="http://schemas.microsoft.com/office/drawing/2014/main" val="567675549"/>
                    </a:ext>
                  </a:extLst>
                </a:gridCol>
                <a:gridCol w="509232">
                  <a:extLst>
                    <a:ext uri="{9D8B030D-6E8A-4147-A177-3AD203B41FA5}">
                      <a16:colId xmlns:a16="http://schemas.microsoft.com/office/drawing/2014/main" val="490312974"/>
                    </a:ext>
                  </a:extLst>
                </a:gridCol>
                <a:gridCol w="219979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3119221774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3465235015"/>
                    </a:ext>
                  </a:extLst>
                </a:gridCol>
                <a:gridCol w="729212">
                  <a:extLst>
                    <a:ext uri="{9D8B030D-6E8A-4147-A177-3AD203B41FA5}">
                      <a16:colId xmlns:a16="http://schemas.microsoft.com/office/drawing/2014/main" val="1327417899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4181880635"/>
                    </a:ext>
                  </a:extLst>
                </a:gridCol>
                <a:gridCol w="494257">
                  <a:extLst>
                    <a:ext uri="{9D8B030D-6E8A-4147-A177-3AD203B41FA5}">
                      <a16:colId xmlns:a16="http://schemas.microsoft.com/office/drawing/2014/main" val="3104968513"/>
                    </a:ext>
                  </a:extLst>
                </a:gridCol>
                <a:gridCol w="234954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681521533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3397383184"/>
                    </a:ext>
                  </a:extLst>
                </a:gridCol>
              </a:tblGrid>
              <a:tr h="466729">
                <a:tc gridSpan="7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292479">
                <a:tc gridSpan="7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292479">
                <a:tc gridSpan="7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38533">
                <a:tc gridSpan="1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10337">
                <a:tc gridSpan="19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 (средний процент выполнения диагностической работы) - 69%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«у»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«ю»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89132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49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652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обществознание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081708"/>
              </p:ext>
            </p:extLst>
          </p:nvPr>
        </p:nvGraphicFramePr>
        <p:xfrm>
          <a:off x="195944" y="1491809"/>
          <a:ext cx="11823899" cy="5191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238907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2020057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521423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- 68%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52142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Классы, участвующие в реализации городского образовательного проекта предпрофессионального образования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Медиакласс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московской школе":10 «а» - 68, 10 «э» - 68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642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русский язык (комплект 1)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887222"/>
              </p:ext>
            </p:extLst>
          </p:nvPr>
        </p:nvGraphicFramePr>
        <p:xfrm>
          <a:off x="195944" y="1491809"/>
          <a:ext cx="11823900" cy="5413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975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520874">
                  <a:extLst>
                    <a:ext uri="{9D8B030D-6E8A-4147-A177-3AD203B41FA5}">
                      <a16:colId xmlns:a16="http://schemas.microsoft.com/office/drawing/2014/main" val="3763085261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117201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2095073">
                  <a:extLst>
                    <a:ext uri="{9D8B030D-6E8A-4147-A177-3AD203B41FA5}">
                      <a16:colId xmlns:a16="http://schemas.microsoft.com/office/drawing/2014/main" val="887394866"/>
                    </a:ext>
                  </a:extLst>
                </a:gridCol>
                <a:gridCol w="860902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185789">
                  <a:extLst>
                    <a:ext uri="{9D8B030D-6E8A-4147-A177-3AD203B41FA5}">
                      <a16:colId xmlns:a16="http://schemas.microsoft.com/office/drawing/2014/main" val="2120882671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48013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29592">
                <a:tc gridSpan="2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29592">
                <a:tc gridSpan="2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53997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53997">
                <a:tc gridSpan="8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- 64%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8013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«и»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  <a:tr h="48013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131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7615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русский язык (комплект 2)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215414"/>
              </p:ext>
            </p:extLst>
          </p:nvPr>
        </p:nvGraphicFramePr>
        <p:xfrm>
          <a:off x="195944" y="1491809"/>
          <a:ext cx="11823899" cy="5134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159008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2099956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521423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- 56%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52142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«а» - 48, 10 «э» - 49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9148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физика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608353"/>
              </p:ext>
            </p:extLst>
          </p:nvPr>
        </p:nvGraphicFramePr>
        <p:xfrm>
          <a:off x="195944" y="1491809"/>
          <a:ext cx="11823899" cy="5191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185641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2073323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521423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- 55%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52142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Классы, участвующие в реализации городского образовательного проекта предпрофессионального образования «Инженерный класс в московской школе»:10 «и» - 66, 10 «т» - 49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9162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химия 10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629154"/>
              </p:ext>
            </p:extLst>
          </p:nvPr>
        </p:nvGraphicFramePr>
        <p:xfrm>
          <a:off x="195944" y="1491809"/>
          <a:ext cx="11823899" cy="5191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849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17900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301051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1957913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701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521423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443941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0164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- 55%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52142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Классы, участвующие в реализации городского образовательного проекта предпрофессионального образования «Медицинский класс в московской школе»: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«м» - 55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393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информационная безопасность 8-9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902678"/>
              </p:ext>
            </p:extLst>
          </p:nvPr>
        </p:nvGraphicFramePr>
        <p:xfrm>
          <a:off x="195944" y="1491809"/>
          <a:ext cx="11823183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7097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2338065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2241760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1950675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1785586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</a:tblGrid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Monotype Corsiva" panose="03010101010201010101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- 69%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«б»-78, 9 «к»-78, 8 «д»-78, 9 «а»-77, 9 «с» -77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1026538"/>
                  </a:ext>
                </a:extLst>
              </a:tr>
              <a:tr h="4733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«в»-58 «п»-60, 8 «б»-62 «р»-64, 9 «п»-64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380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окружающий мир 4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438162"/>
              </p:ext>
            </p:extLst>
          </p:nvPr>
        </p:nvGraphicFramePr>
        <p:xfrm>
          <a:off x="195944" y="1491809"/>
          <a:ext cx="11822656" cy="5134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210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432456066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4109913076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1287464416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3117438764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99185948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535162938"/>
                    </a:ext>
                  </a:extLst>
                </a:gridCol>
                <a:gridCol w="690044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806828">
                  <a:extLst>
                    <a:ext uri="{9D8B030D-6E8A-4147-A177-3AD203B41FA5}">
                      <a16:colId xmlns:a16="http://schemas.microsoft.com/office/drawing/2014/main" val="567675549"/>
                    </a:ext>
                  </a:extLst>
                </a:gridCol>
                <a:gridCol w="509232">
                  <a:extLst>
                    <a:ext uri="{9D8B030D-6E8A-4147-A177-3AD203B41FA5}">
                      <a16:colId xmlns:a16="http://schemas.microsoft.com/office/drawing/2014/main" val="490312974"/>
                    </a:ext>
                  </a:extLst>
                </a:gridCol>
                <a:gridCol w="219979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3119221774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3465235015"/>
                    </a:ext>
                  </a:extLst>
                </a:gridCol>
                <a:gridCol w="729212">
                  <a:extLst>
                    <a:ext uri="{9D8B030D-6E8A-4147-A177-3AD203B41FA5}">
                      <a16:colId xmlns:a16="http://schemas.microsoft.com/office/drawing/2014/main" val="1327417899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4181880635"/>
                    </a:ext>
                  </a:extLst>
                </a:gridCol>
                <a:gridCol w="494257">
                  <a:extLst>
                    <a:ext uri="{9D8B030D-6E8A-4147-A177-3AD203B41FA5}">
                      <a16:colId xmlns:a16="http://schemas.microsoft.com/office/drawing/2014/main" val="3104968513"/>
                    </a:ext>
                  </a:extLst>
                </a:gridCol>
                <a:gridCol w="234954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681521533"/>
                    </a:ext>
                  </a:extLst>
                </a:gridCol>
                <a:gridCol w="729210">
                  <a:extLst>
                    <a:ext uri="{9D8B030D-6E8A-4147-A177-3AD203B41FA5}">
                      <a16:colId xmlns:a16="http://schemas.microsoft.com/office/drawing/2014/main" val="3397383184"/>
                    </a:ext>
                  </a:extLst>
                </a:gridCol>
              </a:tblGrid>
              <a:tr h="466729">
                <a:tc gridSpan="7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292479">
                <a:tc gridSpan="7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292479">
                <a:tc gridSpan="7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38533">
                <a:tc gridSpan="1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10337">
                <a:tc gridSpan="19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 (средний процент выполнения диагностической работы) - 81%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«у»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«э»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«ю»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89132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49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81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английский язык 5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195096"/>
              </p:ext>
            </p:extLst>
          </p:nvPr>
        </p:nvGraphicFramePr>
        <p:xfrm>
          <a:off x="195943" y="1491809"/>
          <a:ext cx="11812555" cy="5368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126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67576669"/>
                    </a:ext>
                  </a:extLst>
                </a:gridCol>
                <a:gridCol w="788125">
                  <a:extLst>
                    <a:ext uri="{9D8B030D-6E8A-4147-A177-3AD203B41FA5}">
                      <a16:colId xmlns:a16="http://schemas.microsoft.com/office/drawing/2014/main" val="762279657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3895823355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400898980"/>
                    </a:ext>
                  </a:extLst>
                </a:gridCol>
                <a:gridCol w="528734">
                  <a:extLst>
                    <a:ext uri="{9D8B030D-6E8A-4147-A177-3AD203B41FA5}">
                      <a16:colId xmlns:a16="http://schemas.microsoft.com/office/drawing/2014/main" val="2481726272"/>
                    </a:ext>
                  </a:extLst>
                </a:gridCol>
                <a:gridCol w="259392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1545313637"/>
                    </a:ext>
                  </a:extLst>
                </a:gridCol>
                <a:gridCol w="788125">
                  <a:extLst>
                    <a:ext uri="{9D8B030D-6E8A-4147-A177-3AD203B41FA5}">
                      <a16:colId xmlns:a16="http://schemas.microsoft.com/office/drawing/2014/main" val="137811701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51633555"/>
                    </a:ext>
                  </a:extLst>
                </a:gridCol>
                <a:gridCol w="785638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3693000388"/>
                    </a:ext>
                  </a:extLst>
                </a:gridCol>
                <a:gridCol w="162334">
                  <a:extLst>
                    <a:ext uri="{9D8B030D-6E8A-4147-A177-3AD203B41FA5}">
                      <a16:colId xmlns:a16="http://schemas.microsoft.com/office/drawing/2014/main" val="830507191"/>
                    </a:ext>
                  </a:extLst>
                </a:gridCol>
                <a:gridCol w="625792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2551716273"/>
                    </a:ext>
                  </a:extLst>
                </a:gridCol>
                <a:gridCol w="526246">
                  <a:extLst>
                    <a:ext uri="{9D8B030D-6E8A-4147-A177-3AD203B41FA5}">
                      <a16:colId xmlns:a16="http://schemas.microsoft.com/office/drawing/2014/main" val="704886634"/>
                    </a:ext>
                  </a:extLst>
                </a:gridCol>
                <a:gridCol w="261879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3104092722"/>
                    </a:ext>
                  </a:extLst>
                </a:gridCol>
                <a:gridCol w="664442">
                  <a:extLst>
                    <a:ext uri="{9D8B030D-6E8A-4147-A177-3AD203B41FA5}">
                      <a16:colId xmlns:a16="http://schemas.microsoft.com/office/drawing/2014/main" val="2606926269"/>
                    </a:ext>
                  </a:extLst>
                </a:gridCol>
              </a:tblGrid>
              <a:tr h="466729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292479">
                <a:tc gridSpan="6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292479">
                <a:tc gridSpan="6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38533">
                <a:tc gridSpan="1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10337">
                <a:tc gridSpan="19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 (средний процент выполнения диагностической работы) - 54%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«у»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«ф»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89132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57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777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математика 5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240731"/>
              </p:ext>
            </p:extLst>
          </p:nvPr>
        </p:nvGraphicFramePr>
        <p:xfrm>
          <a:off x="195943" y="1491809"/>
          <a:ext cx="11812555" cy="5368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126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67576669"/>
                    </a:ext>
                  </a:extLst>
                </a:gridCol>
                <a:gridCol w="788125">
                  <a:extLst>
                    <a:ext uri="{9D8B030D-6E8A-4147-A177-3AD203B41FA5}">
                      <a16:colId xmlns:a16="http://schemas.microsoft.com/office/drawing/2014/main" val="762279657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3895823355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400898980"/>
                    </a:ext>
                  </a:extLst>
                </a:gridCol>
                <a:gridCol w="528734">
                  <a:extLst>
                    <a:ext uri="{9D8B030D-6E8A-4147-A177-3AD203B41FA5}">
                      <a16:colId xmlns:a16="http://schemas.microsoft.com/office/drawing/2014/main" val="2481726272"/>
                    </a:ext>
                  </a:extLst>
                </a:gridCol>
                <a:gridCol w="259392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1545313637"/>
                    </a:ext>
                  </a:extLst>
                </a:gridCol>
                <a:gridCol w="788125">
                  <a:extLst>
                    <a:ext uri="{9D8B030D-6E8A-4147-A177-3AD203B41FA5}">
                      <a16:colId xmlns:a16="http://schemas.microsoft.com/office/drawing/2014/main" val="137811701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51633555"/>
                    </a:ext>
                  </a:extLst>
                </a:gridCol>
                <a:gridCol w="785638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3693000388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830507191"/>
                    </a:ext>
                  </a:extLst>
                </a:gridCol>
                <a:gridCol w="671286">
                  <a:extLst>
                    <a:ext uri="{9D8B030D-6E8A-4147-A177-3AD203B41FA5}">
                      <a16:colId xmlns:a16="http://schemas.microsoft.com/office/drawing/2014/main" val="2170401382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2551716273"/>
                    </a:ext>
                  </a:extLst>
                </a:gridCol>
                <a:gridCol w="526246">
                  <a:extLst>
                    <a:ext uri="{9D8B030D-6E8A-4147-A177-3AD203B41FA5}">
                      <a16:colId xmlns:a16="http://schemas.microsoft.com/office/drawing/2014/main" val="704886634"/>
                    </a:ext>
                  </a:extLst>
                </a:gridCol>
                <a:gridCol w="261879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3104092722"/>
                    </a:ext>
                  </a:extLst>
                </a:gridCol>
                <a:gridCol w="664442">
                  <a:extLst>
                    <a:ext uri="{9D8B030D-6E8A-4147-A177-3AD203B41FA5}">
                      <a16:colId xmlns:a16="http://schemas.microsoft.com/office/drawing/2014/main" val="2606926269"/>
                    </a:ext>
                  </a:extLst>
                </a:gridCol>
              </a:tblGrid>
              <a:tr h="466729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292479">
                <a:tc gridSpan="6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292479">
                <a:tc gridSpan="6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38533">
                <a:tc gridSpan="1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10337">
                <a:tc gridSpan="19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- 40%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«у»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«ф»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89132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57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61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функциональная грамотность 5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972582"/>
              </p:ext>
            </p:extLst>
          </p:nvPr>
        </p:nvGraphicFramePr>
        <p:xfrm>
          <a:off x="195943" y="1491809"/>
          <a:ext cx="11812555" cy="5368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126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67576669"/>
                    </a:ext>
                  </a:extLst>
                </a:gridCol>
                <a:gridCol w="788125">
                  <a:extLst>
                    <a:ext uri="{9D8B030D-6E8A-4147-A177-3AD203B41FA5}">
                      <a16:colId xmlns:a16="http://schemas.microsoft.com/office/drawing/2014/main" val="762279657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3895823355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400898980"/>
                    </a:ext>
                  </a:extLst>
                </a:gridCol>
                <a:gridCol w="528734">
                  <a:extLst>
                    <a:ext uri="{9D8B030D-6E8A-4147-A177-3AD203B41FA5}">
                      <a16:colId xmlns:a16="http://schemas.microsoft.com/office/drawing/2014/main" val="2481726272"/>
                    </a:ext>
                  </a:extLst>
                </a:gridCol>
                <a:gridCol w="259392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1545313637"/>
                    </a:ext>
                  </a:extLst>
                </a:gridCol>
                <a:gridCol w="788125">
                  <a:extLst>
                    <a:ext uri="{9D8B030D-6E8A-4147-A177-3AD203B41FA5}">
                      <a16:colId xmlns:a16="http://schemas.microsoft.com/office/drawing/2014/main" val="137811701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51633555"/>
                    </a:ext>
                  </a:extLst>
                </a:gridCol>
                <a:gridCol w="785638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3693000388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830507191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2551716273"/>
                    </a:ext>
                  </a:extLst>
                </a:gridCol>
                <a:gridCol w="526246">
                  <a:extLst>
                    <a:ext uri="{9D8B030D-6E8A-4147-A177-3AD203B41FA5}">
                      <a16:colId xmlns:a16="http://schemas.microsoft.com/office/drawing/2014/main" val="704886634"/>
                    </a:ext>
                  </a:extLst>
                </a:gridCol>
                <a:gridCol w="261879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788126">
                  <a:extLst>
                    <a:ext uri="{9D8B030D-6E8A-4147-A177-3AD203B41FA5}">
                      <a16:colId xmlns:a16="http://schemas.microsoft.com/office/drawing/2014/main" val="3104092722"/>
                    </a:ext>
                  </a:extLst>
                </a:gridCol>
                <a:gridCol w="664442">
                  <a:extLst>
                    <a:ext uri="{9D8B030D-6E8A-4147-A177-3AD203B41FA5}">
                      <a16:colId xmlns:a16="http://schemas.microsoft.com/office/drawing/2014/main" val="2606926269"/>
                    </a:ext>
                  </a:extLst>
                </a:gridCol>
              </a:tblGrid>
              <a:tr h="466729"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292479">
                <a:tc gridSpan="6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292479">
                <a:tc gridSpan="6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38533">
                <a:tc gridSpan="1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610337">
                <a:tc gridSpan="18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- 48%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«у»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«ф»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89132"/>
                  </a:ext>
                </a:extLst>
              </a:tr>
              <a:tr h="4667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57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62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биология 6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354242"/>
              </p:ext>
            </p:extLst>
          </p:nvPr>
        </p:nvGraphicFramePr>
        <p:xfrm>
          <a:off x="195943" y="1491809"/>
          <a:ext cx="11821888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868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3065966750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937417967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576217577"/>
                    </a:ext>
                  </a:extLst>
                </a:gridCol>
                <a:gridCol w="591094">
                  <a:extLst>
                    <a:ext uri="{9D8B030D-6E8A-4147-A177-3AD203B41FA5}">
                      <a16:colId xmlns:a16="http://schemas.microsoft.com/office/drawing/2014/main" val="1862938695"/>
                    </a:ext>
                  </a:extLst>
                </a:gridCol>
                <a:gridCol w="147774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236196117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2700467564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653422919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382054608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711103936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604441322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126901938"/>
                    </a:ext>
                  </a:extLst>
                </a:gridCol>
                <a:gridCol w="443321">
                  <a:extLst>
                    <a:ext uri="{9D8B030D-6E8A-4147-A177-3AD203B41FA5}">
                      <a16:colId xmlns:a16="http://schemas.microsoft.com/office/drawing/2014/main" val="1521940107"/>
                    </a:ext>
                  </a:extLst>
                </a:gridCol>
                <a:gridCol w="295547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4075191581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2021998377"/>
                    </a:ext>
                  </a:extLst>
                </a:gridCol>
              </a:tblGrid>
              <a:tr h="4733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8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- 56%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«ф»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151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206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1482A-BF89-7195-F5FA-422E5148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58621"/>
            <a:ext cx="11821886" cy="12596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МЦКО: математическая грамотность 6 класс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FFDE804-8A60-C150-827B-AAE3EB062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677952"/>
              </p:ext>
            </p:extLst>
          </p:nvPr>
        </p:nvGraphicFramePr>
        <p:xfrm>
          <a:off x="230819" y="1491809"/>
          <a:ext cx="11787012" cy="537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992">
                  <a:extLst>
                    <a:ext uri="{9D8B030D-6E8A-4147-A177-3AD203B41FA5}">
                      <a16:colId xmlns:a16="http://schemas.microsoft.com/office/drawing/2014/main" val="4175765194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3065966750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937417967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576217577"/>
                    </a:ext>
                  </a:extLst>
                </a:gridCol>
                <a:gridCol w="591094">
                  <a:extLst>
                    <a:ext uri="{9D8B030D-6E8A-4147-A177-3AD203B41FA5}">
                      <a16:colId xmlns:a16="http://schemas.microsoft.com/office/drawing/2014/main" val="1862938695"/>
                    </a:ext>
                  </a:extLst>
                </a:gridCol>
                <a:gridCol w="147774">
                  <a:extLst>
                    <a:ext uri="{9D8B030D-6E8A-4147-A177-3AD203B41FA5}">
                      <a16:colId xmlns:a16="http://schemas.microsoft.com/office/drawing/2014/main" val="3790223155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236196117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2700467564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653422919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940925053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382054608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711103936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604441322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1126901938"/>
                    </a:ext>
                  </a:extLst>
                </a:gridCol>
                <a:gridCol w="443321">
                  <a:extLst>
                    <a:ext uri="{9D8B030D-6E8A-4147-A177-3AD203B41FA5}">
                      <a16:colId xmlns:a16="http://schemas.microsoft.com/office/drawing/2014/main" val="1521940107"/>
                    </a:ext>
                  </a:extLst>
                </a:gridCol>
                <a:gridCol w="295547">
                  <a:extLst>
                    <a:ext uri="{9D8B030D-6E8A-4147-A177-3AD203B41FA5}">
                      <a16:colId xmlns:a16="http://schemas.microsoft.com/office/drawing/2014/main" val="315485393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4075191581"/>
                    </a:ext>
                  </a:extLst>
                </a:gridCol>
                <a:gridCol w="738868">
                  <a:extLst>
                    <a:ext uri="{9D8B030D-6E8A-4147-A177-3AD203B41FA5}">
                      <a16:colId xmlns:a16="http://schemas.microsoft.com/office/drawing/2014/main" val="2021998377"/>
                    </a:ext>
                  </a:extLst>
                </a:gridCol>
              </a:tblGrid>
              <a:tr h="473349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 балл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«ниже базового»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«базовый»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«повышенный»</a:t>
                      </a:r>
                      <a:endParaRPr lang="ru-RU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«высокий»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1797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 по школе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55432"/>
                  </a:ext>
                </a:extLst>
              </a:tr>
              <a:tr h="1310812">
                <a:tc gridSpan="5">
                  <a:txBody>
                    <a:bodyPr/>
                    <a:lstStyle/>
                    <a:p>
                      <a:pPr algn="l"/>
                      <a:r>
                        <a:rPr lang="ru-RU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учащихся, набравших соответствующее количество баллов по городу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871417"/>
                  </a:ext>
                </a:extLst>
              </a:tr>
              <a:tr h="546172">
                <a:tc gridSpan="1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ГБОУ «Школа в </a:t>
                      </a:r>
                      <a:r>
                        <a:rPr lang="ru-RU" sz="1600" b="1" i="0" u="none" strike="noStrike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Некрасовке</a:t>
                      </a:r>
                      <a:r>
                        <a:rPr lang="ru-RU" sz="1600" b="1" i="0" u="none" strike="noStrike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по отношению к результатам города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56562"/>
                  </a:ext>
                </a:extLst>
              </a:tr>
              <a:tr h="546172">
                <a:tc gridSpan="18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(средний процент выполнения диагностической работы) - 47%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onotype Corsiva" panose="03010101010201010101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73498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«а»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«б»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«г»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«и»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«к»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«л»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«м»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«н»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«о»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«п»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«р»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«с»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«т»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«ф»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«х»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08564"/>
                  </a:ext>
                </a:extLst>
              </a:tr>
              <a:tr h="47334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151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4470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8817</TotalTime>
  <Words>4183</Words>
  <Application>Microsoft Office PowerPoint</Application>
  <PresentationFormat>Широкоэкранный</PresentationFormat>
  <Paragraphs>1214</Paragraphs>
  <Slides>35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Monotype Corsiva</vt:lpstr>
      <vt:lpstr>Times New Roman</vt:lpstr>
      <vt:lpstr>Тема Office</vt:lpstr>
      <vt:lpstr>       ГБОУ «Школа в Некрасовке» </vt:lpstr>
      <vt:lpstr>МЦКО: математика 4 класс</vt:lpstr>
      <vt:lpstr>МЦКО: русский язык 4 класс</vt:lpstr>
      <vt:lpstr>МЦКО: окружающий мир 4 класс</vt:lpstr>
      <vt:lpstr>МЦКО: английский язык 5 класс</vt:lpstr>
      <vt:lpstr>МЦКО: математика 5 класс</vt:lpstr>
      <vt:lpstr>МЦКО: функциональная грамотность 5 класс</vt:lpstr>
      <vt:lpstr>МЦКО: биология 6 класс</vt:lpstr>
      <vt:lpstr>МЦКО: математическая грамотность 6 класс</vt:lpstr>
      <vt:lpstr>МЦКО: читательская  грамотность 6 класс</vt:lpstr>
      <vt:lpstr>МЦКО: история 7 класс</vt:lpstr>
      <vt:lpstr>МЦКО: математика (базовый уровень) 7 класс</vt:lpstr>
      <vt:lpstr>МЦКО: математика (углубленный уровень) 7 класс</vt:lpstr>
      <vt:lpstr>МЦКО: русский язык 7 класс</vt:lpstr>
      <vt:lpstr>МЦКО: физика 7 класс</vt:lpstr>
      <vt:lpstr>МЦКО: математика (базовый уровень) 8 класс</vt:lpstr>
      <vt:lpstr>МЦКО: математика (углубленный уровень) 8 класс</vt:lpstr>
      <vt:lpstr>МЦКО: русский язык 8 класс</vt:lpstr>
      <vt:lpstr>МЦКО: физика «Естественно-научная вертикаль» 8 класс</vt:lpstr>
      <vt:lpstr>МЦКО: математика 9 класс</vt:lpstr>
      <vt:lpstr>МЦКО: русский язык 9 класс</vt:lpstr>
      <vt:lpstr>МЦКО: английский язык 10 класс</vt:lpstr>
      <vt:lpstr>МЦКО: биология 10 класс</vt:lpstr>
      <vt:lpstr>МЦКО: информатика 10 класс</vt:lpstr>
      <vt:lpstr>МЦКО: математика (базовый уровень) 10 класс</vt:lpstr>
      <vt:lpstr>МЦКО: математика (профильный уровень) 10 класс</vt:lpstr>
      <vt:lpstr>МЦКО: русский язык 10 класс</vt:lpstr>
      <vt:lpstr>МЦКО: литература 10 класс</vt:lpstr>
      <vt:lpstr>МЦКО: обществознание 10 класс</vt:lpstr>
      <vt:lpstr>МЦКО: обществознание 10 класс</vt:lpstr>
      <vt:lpstr>МЦКО: русский язык (комплект 1) 10 класс</vt:lpstr>
      <vt:lpstr>МЦКО: русский язык (комплект 2) 10 класс</vt:lpstr>
      <vt:lpstr>МЦКО: физика 10 класс</vt:lpstr>
      <vt:lpstr>МЦКО: химия 10 класс</vt:lpstr>
      <vt:lpstr>МЦКО: информационная безопасность 8-9 класс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«Школа в Некрасовке»</dc:title>
  <dc:creator>Александр Подымов</dc:creator>
  <cp:lastModifiedBy>Ирина Петровна Шелопова</cp:lastModifiedBy>
  <cp:revision>427</cp:revision>
  <cp:lastPrinted>2024-07-11T10:22:07Z</cp:lastPrinted>
  <dcterms:created xsi:type="dcterms:W3CDTF">2024-06-03T12:34:44Z</dcterms:created>
  <dcterms:modified xsi:type="dcterms:W3CDTF">2024-07-17T10:05:11Z</dcterms:modified>
</cp:coreProperties>
</file>